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83" r:id="rId3"/>
    <p:sldId id="284" r:id="rId4"/>
    <p:sldId id="285" r:id="rId5"/>
    <p:sldId id="286" r:id="rId6"/>
    <p:sldId id="287" r:id="rId7"/>
    <p:sldId id="288" r:id="rId8"/>
    <p:sldId id="289" r:id="rId9"/>
    <p:sldId id="290" r:id="rId10"/>
    <p:sldId id="291" r:id="rId11"/>
    <p:sldId id="256" r:id="rId12"/>
    <p:sldId id="258" r:id="rId13"/>
    <p:sldId id="265" r:id="rId14"/>
    <p:sldId id="257" r:id="rId15"/>
    <p:sldId id="260" r:id="rId16"/>
    <p:sldId id="259" r:id="rId17"/>
    <p:sldId id="261" r:id="rId18"/>
    <p:sldId id="266" r:id="rId19"/>
    <p:sldId id="263" r:id="rId20"/>
    <p:sldId id="264" r:id="rId21"/>
    <p:sldId id="275" r:id="rId22"/>
    <p:sldId id="295" r:id="rId23"/>
    <p:sldId id="296" r:id="rId24"/>
    <p:sldId id="297" r:id="rId25"/>
    <p:sldId id="262" r:id="rId26"/>
    <p:sldId id="267" r:id="rId27"/>
    <p:sldId id="268" r:id="rId28"/>
    <p:sldId id="269" r:id="rId29"/>
    <p:sldId id="270" r:id="rId30"/>
    <p:sldId id="271" r:id="rId31"/>
    <p:sldId id="292" r:id="rId32"/>
    <p:sldId id="272" r:id="rId33"/>
    <p:sldId id="293" r:id="rId34"/>
    <p:sldId id="294" r:id="rId35"/>
    <p:sldId id="273" r:id="rId36"/>
    <p:sldId id="276" r:id="rId37"/>
    <p:sldId id="277" r:id="rId38"/>
    <p:sldId id="278" r:id="rId39"/>
    <p:sldId id="279" r:id="rId40"/>
    <p:sldId id="280" r:id="rId41"/>
    <p:sldId id="28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06CA7B"/>
    <a:srgbClr val="FFFF8B"/>
    <a:srgbClr val="CFF4BA"/>
    <a:srgbClr val="BEF0A2"/>
    <a:srgbClr val="A7EA82"/>
    <a:srgbClr val="B8E08C"/>
    <a:srgbClr val="FBEEBD"/>
    <a:srgbClr val="F8D5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62" autoAdjust="0"/>
    <p:restoredTop sz="94783" autoAdjust="0"/>
  </p:normalViewPr>
  <p:slideViewPr>
    <p:cSldViewPr>
      <p:cViewPr>
        <p:scale>
          <a:sx n="70" d="100"/>
          <a:sy n="70" d="100"/>
        </p:scale>
        <p:origin x="-1248" y="-96"/>
      </p:cViewPr>
      <p:guideLst>
        <p:guide orient="horz" pos="2160"/>
        <p:guide pos="2880"/>
      </p:guideLst>
    </p:cSldViewPr>
  </p:slideViewPr>
  <p:outlineViewPr>
    <p:cViewPr>
      <p:scale>
        <a:sx n="33" d="100"/>
        <a:sy n="33" d="100"/>
      </p:scale>
      <p:origin x="0" y="2736"/>
    </p:cViewPr>
  </p:outlineViewPr>
  <p:notesTextViewPr>
    <p:cViewPr>
      <p:scale>
        <a:sx n="1" d="1"/>
        <a:sy n="1" d="1"/>
      </p:scale>
      <p:origin x="0" y="0"/>
    </p:cViewPr>
  </p:notesTextViewPr>
  <p:sorterViewPr>
    <p:cViewPr>
      <p:scale>
        <a:sx n="80" d="100"/>
        <a:sy n="80" d="100"/>
      </p:scale>
      <p:origin x="0" y="9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428FEE-7A18-4735-ADFA-AAE4482A5662}" type="datetimeFigureOut">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0687A-38A2-46BE-A467-64923C47A55A}" type="slidenum">
              <a:rPr lang="en-US" smtClean="0"/>
              <a:t>‹#›</a:t>
            </a:fld>
            <a:endParaRPr lang="en-US"/>
          </a:p>
        </p:txBody>
      </p:sp>
    </p:spTree>
    <p:extLst>
      <p:ext uri="{BB962C8B-B14F-4D97-AF65-F5344CB8AC3E}">
        <p14:creationId xmlns:p14="http://schemas.microsoft.com/office/powerpoint/2010/main" val="2905505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428FEE-7A18-4735-ADFA-AAE4482A5662}" type="datetimeFigureOut">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0687A-38A2-46BE-A467-64923C47A55A}" type="slidenum">
              <a:rPr lang="en-US" smtClean="0"/>
              <a:t>‹#›</a:t>
            </a:fld>
            <a:endParaRPr lang="en-US"/>
          </a:p>
        </p:txBody>
      </p:sp>
    </p:spTree>
    <p:extLst>
      <p:ext uri="{BB962C8B-B14F-4D97-AF65-F5344CB8AC3E}">
        <p14:creationId xmlns:p14="http://schemas.microsoft.com/office/powerpoint/2010/main" val="239344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428FEE-7A18-4735-ADFA-AAE4482A5662}" type="datetimeFigureOut">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0687A-38A2-46BE-A467-64923C47A55A}" type="slidenum">
              <a:rPr lang="en-US" smtClean="0"/>
              <a:t>‹#›</a:t>
            </a:fld>
            <a:endParaRPr lang="en-US"/>
          </a:p>
        </p:txBody>
      </p:sp>
    </p:spTree>
    <p:extLst>
      <p:ext uri="{BB962C8B-B14F-4D97-AF65-F5344CB8AC3E}">
        <p14:creationId xmlns:p14="http://schemas.microsoft.com/office/powerpoint/2010/main" val="4220710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428FEE-7A18-4735-ADFA-AAE4482A5662}" type="datetimeFigureOut">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0687A-38A2-46BE-A467-64923C47A55A}" type="slidenum">
              <a:rPr lang="en-US" smtClean="0"/>
              <a:t>‹#›</a:t>
            </a:fld>
            <a:endParaRPr lang="en-US"/>
          </a:p>
        </p:txBody>
      </p:sp>
    </p:spTree>
    <p:extLst>
      <p:ext uri="{BB962C8B-B14F-4D97-AF65-F5344CB8AC3E}">
        <p14:creationId xmlns:p14="http://schemas.microsoft.com/office/powerpoint/2010/main" val="539551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428FEE-7A18-4735-ADFA-AAE4482A5662}" type="datetimeFigureOut">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0687A-38A2-46BE-A467-64923C47A55A}" type="slidenum">
              <a:rPr lang="en-US" smtClean="0"/>
              <a:t>‹#›</a:t>
            </a:fld>
            <a:endParaRPr lang="en-US"/>
          </a:p>
        </p:txBody>
      </p:sp>
    </p:spTree>
    <p:extLst>
      <p:ext uri="{BB962C8B-B14F-4D97-AF65-F5344CB8AC3E}">
        <p14:creationId xmlns:p14="http://schemas.microsoft.com/office/powerpoint/2010/main" val="3668954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428FEE-7A18-4735-ADFA-AAE4482A5662}" type="datetimeFigureOut">
              <a:rPr lang="en-US" smtClean="0"/>
              <a:t>10/1/2014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0687A-38A2-46BE-A467-64923C47A55A}" type="slidenum">
              <a:rPr lang="en-US" smtClean="0"/>
              <a:t>‹#›</a:t>
            </a:fld>
            <a:endParaRPr lang="en-US"/>
          </a:p>
        </p:txBody>
      </p:sp>
    </p:spTree>
    <p:extLst>
      <p:ext uri="{BB962C8B-B14F-4D97-AF65-F5344CB8AC3E}">
        <p14:creationId xmlns:p14="http://schemas.microsoft.com/office/powerpoint/2010/main" val="1617575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428FEE-7A18-4735-ADFA-AAE4482A5662}" type="datetimeFigureOut">
              <a:rPr lang="en-US" smtClean="0"/>
              <a:t>10/1/2014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70687A-38A2-46BE-A467-64923C47A55A}" type="slidenum">
              <a:rPr lang="en-US" smtClean="0"/>
              <a:t>‹#›</a:t>
            </a:fld>
            <a:endParaRPr lang="en-US"/>
          </a:p>
        </p:txBody>
      </p:sp>
    </p:spTree>
    <p:extLst>
      <p:ext uri="{BB962C8B-B14F-4D97-AF65-F5344CB8AC3E}">
        <p14:creationId xmlns:p14="http://schemas.microsoft.com/office/powerpoint/2010/main" val="1034965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428FEE-7A18-4735-ADFA-AAE4482A5662}" type="datetimeFigureOut">
              <a:rPr lang="en-US" smtClean="0"/>
              <a:t>10/1/2014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70687A-38A2-46BE-A467-64923C47A55A}" type="slidenum">
              <a:rPr lang="en-US" smtClean="0"/>
              <a:t>‹#›</a:t>
            </a:fld>
            <a:endParaRPr lang="en-US"/>
          </a:p>
        </p:txBody>
      </p:sp>
    </p:spTree>
    <p:extLst>
      <p:ext uri="{BB962C8B-B14F-4D97-AF65-F5344CB8AC3E}">
        <p14:creationId xmlns:p14="http://schemas.microsoft.com/office/powerpoint/2010/main" val="1896632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28FEE-7A18-4735-ADFA-AAE4482A5662}" type="datetimeFigureOut">
              <a:rPr lang="en-US" smtClean="0"/>
              <a:t>10/1/2014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70687A-38A2-46BE-A467-64923C47A55A}" type="slidenum">
              <a:rPr lang="en-US" smtClean="0"/>
              <a:t>‹#›</a:t>
            </a:fld>
            <a:endParaRPr lang="en-US"/>
          </a:p>
        </p:txBody>
      </p:sp>
    </p:spTree>
    <p:extLst>
      <p:ext uri="{BB962C8B-B14F-4D97-AF65-F5344CB8AC3E}">
        <p14:creationId xmlns:p14="http://schemas.microsoft.com/office/powerpoint/2010/main" val="2344589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428FEE-7A18-4735-ADFA-AAE4482A5662}" type="datetimeFigureOut">
              <a:rPr lang="en-US" smtClean="0"/>
              <a:t>10/1/2014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0687A-38A2-46BE-A467-64923C47A55A}" type="slidenum">
              <a:rPr lang="en-US" smtClean="0"/>
              <a:t>‹#›</a:t>
            </a:fld>
            <a:endParaRPr lang="en-US"/>
          </a:p>
        </p:txBody>
      </p:sp>
    </p:spTree>
    <p:extLst>
      <p:ext uri="{BB962C8B-B14F-4D97-AF65-F5344CB8AC3E}">
        <p14:creationId xmlns:p14="http://schemas.microsoft.com/office/powerpoint/2010/main" val="209304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428FEE-7A18-4735-ADFA-AAE4482A5662}" type="datetimeFigureOut">
              <a:rPr lang="en-US" smtClean="0"/>
              <a:t>10/1/2014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0687A-38A2-46BE-A467-64923C47A55A}" type="slidenum">
              <a:rPr lang="en-US" smtClean="0"/>
              <a:t>‹#›</a:t>
            </a:fld>
            <a:endParaRPr lang="en-US"/>
          </a:p>
        </p:txBody>
      </p:sp>
    </p:spTree>
    <p:extLst>
      <p:ext uri="{BB962C8B-B14F-4D97-AF65-F5344CB8AC3E}">
        <p14:creationId xmlns:p14="http://schemas.microsoft.com/office/powerpoint/2010/main" val="2505751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28FEE-7A18-4735-ADFA-AAE4482A5662}" type="datetimeFigureOut">
              <a:rPr lang="en-US" smtClean="0"/>
              <a:t>10/1/2014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70687A-38A2-46BE-A467-64923C47A55A}" type="slidenum">
              <a:rPr lang="en-US" smtClean="0"/>
              <a:t>‹#›</a:t>
            </a:fld>
            <a:endParaRPr lang="en-US"/>
          </a:p>
        </p:txBody>
      </p:sp>
    </p:spTree>
    <p:extLst>
      <p:ext uri="{BB962C8B-B14F-4D97-AF65-F5344CB8AC3E}">
        <p14:creationId xmlns:p14="http://schemas.microsoft.com/office/powerpoint/2010/main" val="1855970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mathsisfun.com/data/standard-deviation.html"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www.mathsisfun.com/data/standard-deviation-formulas.html"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1470025"/>
          </a:xfrm>
        </p:spPr>
        <p:txBody>
          <a:bodyPr>
            <a:normAutofit/>
          </a:bodyPr>
          <a:lstStyle/>
          <a:p>
            <a:r>
              <a:rPr lang="en-US" b="1" dirty="0" smtClean="0"/>
              <a:t>Summary Statistics, Center, Spread, Range, Mean, and Median</a:t>
            </a:r>
            <a:endParaRPr lang="en-US" b="1" dirty="0"/>
          </a:p>
        </p:txBody>
      </p:sp>
      <p:sp>
        <p:nvSpPr>
          <p:cNvPr id="3" name="Subtitle 2"/>
          <p:cNvSpPr>
            <a:spLocks noGrp="1"/>
          </p:cNvSpPr>
          <p:nvPr>
            <p:ph type="subTitle" idx="1"/>
          </p:nvPr>
        </p:nvSpPr>
        <p:spPr>
          <a:xfrm>
            <a:off x="1295400" y="5638800"/>
            <a:ext cx="6400800" cy="1219200"/>
          </a:xfrm>
        </p:spPr>
        <p:txBody>
          <a:bodyPr/>
          <a:lstStyle/>
          <a:p>
            <a:r>
              <a:rPr lang="en-US" b="1" dirty="0" smtClean="0">
                <a:solidFill>
                  <a:schemeClr val="tx1"/>
                </a:solidFill>
              </a:rPr>
              <a:t>Ms. Daniels</a:t>
            </a:r>
          </a:p>
          <a:p>
            <a:r>
              <a:rPr lang="en-US" b="1" dirty="0" smtClean="0">
                <a:solidFill>
                  <a:schemeClr val="tx1"/>
                </a:solidFill>
              </a:rPr>
              <a:t>Integrated Math 1</a:t>
            </a:r>
            <a:endParaRPr lang="en-US" b="1"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390650"/>
            <a:ext cx="5334000" cy="4248150"/>
          </a:xfrm>
          <a:prstGeom prst="rect">
            <a:avLst/>
          </a:prstGeom>
          <a:ln w="38100">
            <a:solidFill>
              <a:schemeClr val="tx1"/>
            </a:solidFill>
          </a:ln>
        </p:spPr>
      </p:pic>
    </p:spTree>
    <p:extLst>
      <p:ext uri="{BB962C8B-B14F-4D97-AF65-F5344CB8AC3E}">
        <p14:creationId xmlns:p14="http://schemas.microsoft.com/office/powerpoint/2010/main" val="200217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a:bodyPr>
          <a:lstStyle/>
          <a:p>
            <a:r>
              <a:rPr lang="en-US" sz="2800" dirty="0" smtClean="0"/>
              <a:t>Unit 1 Lesson 1 Inv. 2 pg. 85 #4</a:t>
            </a:r>
            <a:endParaRPr lang="en-US" sz="2800" dirty="0"/>
          </a:p>
        </p:txBody>
      </p:sp>
      <p:sp>
        <p:nvSpPr>
          <p:cNvPr id="6" name="Rectangle 5"/>
          <p:cNvSpPr/>
          <p:nvPr/>
        </p:nvSpPr>
        <p:spPr>
          <a:xfrm>
            <a:off x="0" y="4038600"/>
            <a:ext cx="9144000" cy="2677656"/>
          </a:xfrm>
          <a:prstGeom prst="rect">
            <a:avLst/>
          </a:prstGeom>
        </p:spPr>
        <p:txBody>
          <a:bodyPr wrap="square">
            <a:spAutoFit/>
          </a:bodyPr>
          <a:lstStyle/>
          <a:p>
            <a:pPr algn="ctr"/>
            <a:r>
              <a:rPr lang="en-US" sz="2800" dirty="0" smtClean="0">
                <a:solidFill>
                  <a:srgbClr val="7030A0"/>
                </a:solidFill>
                <a:latin typeface="Berlin Sans FB" pitchFamily="34" charset="0"/>
              </a:rPr>
              <a:t>Students may think in terms of frequency bars. More than half of the data are on the left of the hand, so the median is to the left of the hand. Alternatively, the total area of the bars to the  left of the hand is greater than the total area of the bars to the right of the hand, so the median is to the left of the hand.</a:t>
            </a:r>
            <a:endParaRPr lang="en-US" sz="2800" dirty="0">
              <a:solidFill>
                <a:srgbClr val="7030A0"/>
              </a:solidFill>
              <a:latin typeface="Berlin Sans FB" pitchFamily="34"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3498" y="304800"/>
            <a:ext cx="6715102" cy="3794709"/>
          </a:xfrm>
        </p:spPr>
      </p:pic>
    </p:spTree>
    <p:extLst>
      <p:ext uri="{BB962C8B-B14F-4D97-AF65-F5344CB8AC3E}">
        <p14:creationId xmlns:p14="http://schemas.microsoft.com/office/powerpoint/2010/main" val="322611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8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927"/>
            <a:ext cx="7772400" cy="1470025"/>
          </a:xfrm>
        </p:spPr>
        <p:txBody>
          <a:bodyPr/>
          <a:lstStyle/>
          <a:p>
            <a:r>
              <a:rPr lang="en-US" b="1" dirty="0" smtClean="0"/>
              <a:t>Boxplots, IQR, Range, Outliers, Minimum/ Maximum</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2029691"/>
            <a:ext cx="4953000" cy="3714750"/>
          </a:xfrm>
          <a:prstGeom prst="rect">
            <a:avLst/>
          </a:prstGeom>
        </p:spPr>
      </p:pic>
    </p:spTree>
    <p:extLst>
      <p:ext uri="{BB962C8B-B14F-4D97-AF65-F5344CB8AC3E}">
        <p14:creationId xmlns:p14="http://schemas.microsoft.com/office/powerpoint/2010/main" val="1429931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Measure of Variation/Variability</a:t>
            </a:r>
            <a:endParaRPr lang="en-US" b="1" dirty="0"/>
          </a:p>
        </p:txBody>
      </p:sp>
      <p:sp>
        <p:nvSpPr>
          <p:cNvPr id="3" name="Content Placeholder 2"/>
          <p:cNvSpPr>
            <a:spLocks noGrp="1"/>
          </p:cNvSpPr>
          <p:nvPr>
            <p:ph idx="1"/>
          </p:nvPr>
        </p:nvSpPr>
        <p:spPr/>
        <p:txBody>
          <a:bodyPr/>
          <a:lstStyle/>
          <a:p>
            <a:pPr algn="ctr"/>
            <a:r>
              <a:rPr lang="en-US" dirty="0" smtClean="0">
                <a:latin typeface="Berlin Sans FB" pitchFamily="34" charset="0"/>
              </a:rPr>
              <a:t>Used to describe the distribution of the data; similar to spread;</a:t>
            </a:r>
          </a:p>
          <a:p>
            <a:pPr algn="ctr"/>
            <a:endParaRPr lang="en-US" dirty="0">
              <a:latin typeface="Berlin Sans FB" pitchFamily="34" charset="0"/>
            </a:endParaRPr>
          </a:p>
        </p:txBody>
      </p:sp>
    </p:spTree>
    <p:extLst>
      <p:ext uri="{BB962C8B-B14F-4D97-AF65-F5344CB8AC3E}">
        <p14:creationId xmlns:p14="http://schemas.microsoft.com/office/powerpoint/2010/main" val="2660067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t>Box and Whisker Plots</a:t>
            </a:r>
            <a:endParaRPr lang="en-US" b="1" dirty="0"/>
          </a:p>
        </p:txBody>
      </p:sp>
      <p:sp>
        <p:nvSpPr>
          <p:cNvPr id="5" name="TextBox 4"/>
          <p:cNvSpPr txBox="1"/>
          <p:nvPr/>
        </p:nvSpPr>
        <p:spPr>
          <a:xfrm>
            <a:off x="5105400" y="762000"/>
            <a:ext cx="4038600" cy="5078313"/>
          </a:xfrm>
          <a:prstGeom prst="rect">
            <a:avLst/>
          </a:prstGeom>
          <a:noFill/>
        </p:spPr>
        <p:txBody>
          <a:bodyPr wrap="square" rtlCol="0">
            <a:spAutoFit/>
          </a:bodyPr>
          <a:lstStyle/>
          <a:p>
            <a:pPr algn="ctr"/>
            <a:r>
              <a:rPr lang="en-US" sz="3600" dirty="0" smtClean="0">
                <a:latin typeface="Berlin Sans FB" pitchFamily="34" charset="0"/>
              </a:rPr>
              <a:t>Box plots are most useful when the distribution  is skewed or has outliers or if you want to compare two or more distributions or sets of data.</a:t>
            </a:r>
            <a:endParaRPr lang="en-US" sz="3600" dirty="0">
              <a:latin typeface="Berlin Sans FB" pitchFamily="34" charset="0"/>
            </a:endParaRPr>
          </a:p>
        </p:txBody>
      </p:sp>
      <p:pic>
        <p:nvPicPr>
          <p:cNvPr id="3074" name="Picture 2" descr="http://sharpstatistics.co.uk/wp-content/uploads/2012/09/Bo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5133975" cy="513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447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b="1" dirty="0" smtClean="0"/>
              <a:t>Quartiles</a:t>
            </a:r>
            <a:endParaRPr lang="en-US" b="1" dirty="0"/>
          </a:p>
        </p:txBody>
      </p:sp>
      <p:sp>
        <p:nvSpPr>
          <p:cNvPr id="4" name="Rectangle 3"/>
          <p:cNvSpPr/>
          <p:nvPr/>
        </p:nvSpPr>
        <p:spPr>
          <a:xfrm>
            <a:off x="381000" y="228600"/>
            <a:ext cx="8382000" cy="2308324"/>
          </a:xfrm>
          <a:prstGeom prst="rect">
            <a:avLst/>
          </a:prstGeom>
        </p:spPr>
        <p:txBody>
          <a:bodyPr wrap="square">
            <a:spAutoFit/>
          </a:bodyPr>
          <a:lstStyle/>
          <a:p>
            <a:pPr algn="ctr"/>
            <a:r>
              <a:rPr lang="en-US" sz="3600" b="1" dirty="0"/>
              <a:t> </a:t>
            </a:r>
          </a:p>
          <a:p>
            <a:pPr algn="ctr"/>
            <a:r>
              <a:rPr lang="en-US" sz="3600" b="1" dirty="0" smtClean="0"/>
              <a:t>values </a:t>
            </a:r>
            <a:r>
              <a:rPr lang="en-US" sz="3600" b="1" dirty="0"/>
              <a:t>that divide the data into four equal </a:t>
            </a:r>
            <a:r>
              <a:rPr lang="en-US" sz="3600" b="1" dirty="0" smtClean="0"/>
              <a:t>parts, each representing 25% of the data.</a:t>
            </a:r>
            <a:endParaRPr lang="en-US" sz="3600" b="1" dirty="0"/>
          </a:p>
          <a:p>
            <a:pPr algn="ctr"/>
            <a:r>
              <a:rPr lang="en-US" sz="3600" b="1" dirty="0"/>
              <a:t> </a:t>
            </a:r>
          </a:p>
        </p:txBody>
      </p:sp>
      <p:pic>
        <p:nvPicPr>
          <p:cNvPr id="1028" name="Picture 4" descr="http://www.ni.com/cms/images/devzone/tut/a/458074b48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2525" y="1905000"/>
            <a:ext cx="4533900" cy="466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6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wellbeingatschool.org.nz/sites/default/files/W@S_boxplot-labels.png"/>
          <p:cNvPicPr>
            <a:picLocks noChangeAspect="1" noChangeArrowheads="1"/>
          </p:cNvPicPr>
          <p:nvPr/>
        </p:nvPicPr>
        <p:blipFill rotWithShape="1">
          <a:blip r:embed="rId2">
            <a:extLst>
              <a:ext uri="{28A0092B-C50C-407E-A947-70E740481C1C}">
                <a14:useLocalDpi xmlns:a14="http://schemas.microsoft.com/office/drawing/2010/main" val="0"/>
              </a:ext>
            </a:extLst>
          </a:blip>
          <a:srcRect l="3729" t="3609" r="3527" b="6176"/>
          <a:stretch/>
        </p:blipFill>
        <p:spPr bwMode="auto">
          <a:xfrm>
            <a:off x="762000" y="0"/>
            <a:ext cx="7543800" cy="657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612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Lower Quartile</a:t>
            </a:r>
            <a:endParaRPr lang="en-US" b="1" dirty="0"/>
          </a:p>
        </p:txBody>
      </p:sp>
      <p:sp>
        <p:nvSpPr>
          <p:cNvPr id="4" name="Rectangle 3"/>
          <p:cNvSpPr/>
          <p:nvPr/>
        </p:nvSpPr>
        <p:spPr>
          <a:xfrm>
            <a:off x="381000" y="914400"/>
            <a:ext cx="8382000" cy="2862322"/>
          </a:xfrm>
          <a:prstGeom prst="rect">
            <a:avLst/>
          </a:prstGeom>
        </p:spPr>
        <p:txBody>
          <a:bodyPr wrap="square">
            <a:spAutoFit/>
          </a:bodyPr>
          <a:lstStyle/>
          <a:p>
            <a:r>
              <a:rPr lang="en-US" sz="3600" dirty="0" smtClean="0">
                <a:latin typeface="Berlin Sans FB" pitchFamily="34" charset="0"/>
              </a:rPr>
              <a:t>The median of the lower half of a set of data. (LQ) </a:t>
            </a:r>
          </a:p>
          <a:p>
            <a:r>
              <a:rPr lang="en-US" sz="3600" i="1" dirty="0" smtClean="0">
                <a:latin typeface="Berlin Sans FB" pitchFamily="34" charset="0"/>
              </a:rPr>
              <a:t>-(25% of the data is below this number and 75% of the data is above this number)</a:t>
            </a:r>
            <a:endParaRPr lang="en-US" sz="3600" dirty="0" smtClean="0">
              <a:latin typeface="Berlin Sans FB" pitchFamily="34" charset="0"/>
            </a:endParaRPr>
          </a:p>
          <a:p>
            <a:r>
              <a:rPr lang="en-US" sz="3600" dirty="0" smtClean="0">
                <a:latin typeface="Berlin Sans FB" pitchFamily="34" charset="0"/>
              </a:rPr>
              <a:t> </a:t>
            </a:r>
          </a:p>
        </p:txBody>
      </p:sp>
      <p:pic>
        <p:nvPicPr>
          <p:cNvPr id="5" name="Picture 4" descr="BoxandWhisker.png"/>
          <p:cNvPicPr/>
          <p:nvPr/>
        </p:nvPicPr>
        <p:blipFill>
          <a:blip r:embed="rId2" cstate="print"/>
          <a:srcRect l="2723" r="3243" b="2680"/>
          <a:stretch>
            <a:fillRect/>
          </a:stretch>
        </p:blipFill>
        <p:spPr>
          <a:xfrm>
            <a:off x="2209800" y="3200400"/>
            <a:ext cx="4946650" cy="3384233"/>
          </a:xfrm>
          <a:prstGeom prst="rect">
            <a:avLst/>
          </a:prstGeom>
        </p:spPr>
      </p:pic>
    </p:spTree>
    <p:extLst>
      <p:ext uri="{BB962C8B-B14F-4D97-AF65-F5344CB8AC3E}">
        <p14:creationId xmlns:p14="http://schemas.microsoft.com/office/powerpoint/2010/main" val="1628403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304800" y="685800"/>
            <a:ext cx="8229600" cy="2308324"/>
          </a:xfrm>
          <a:prstGeom prst="rect">
            <a:avLst/>
          </a:prstGeom>
        </p:spPr>
        <p:txBody>
          <a:bodyPr wrap="square">
            <a:spAutoFit/>
          </a:bodyPr>
          <a:lstStyle/>
          <a:p>
            <a:pPr algn="ctr"/>
            <a:r>
              <a:rPr lang="en-US" sz="3600" dirty="0" smtClean="0">
                <a:latin typeface="Berlin Sans FB" pitchFamily="34" charset="0"/>
              </a:rPr>
              <a:t>The median of the upper half of a set of data. (UQ) </a:t>
            </a:r>
          </a:p>
          <a:p>
            <a:pPr algn="ctr"/>
            <a:r>
              <a:rPr lang="en-US" sz="3600" dirty="0">
                <a:latin typeface="Berlin Sans FB" pitchFamily="34" charset="0"/>
              </a:rPr>
              <a:t>-</a:t>
            </a:r>
            <a:r>
              <a:rPr lang="en-US" sz="3600" dirty="0" smtClean="0">
                <a:latin typeface="Berlin Sans FB" pitchFamily="34" charset="0"/>
              </a:rPr>
              <a:t>(</a:t>
            </a:r>
            <a:r>
              <a:rPr lang="en-US" sz="3600" i="1" dirty="0" smtClean="0">
                <a:latin typeface="Berlin Sans FB" pitchFamily="34" charset="0"/>
              </a:rPr>
              <a:t>25% of the data is above this number, 75% of the data is below this number)</a:t>
            </a:r>
            <a:endParaRPr lang="en-US" sz="3600" dirty="0" smtClean="0">
              <a:latin typeface="Berlin Sans FB" pitchFamily="34" charset="0"/>
            </a:endParaRPr>
          </a:p>
        </p:txBody>
      </p:sp>
      <p:sp>
        <p:nvSpPr>
          <p:cNvPr id="5" name="Title 1"/>
          <p:cNvSpPr>
            <a:spLocks noGrp="1"/>
          </p:cNvSpPr>
          <p:nvPr>
            <p:ph type="title"/>
          </p:nvPr>
        </p:nvSpPr>
        <p:spPr>
          <a:xfrm>
            <a:off x="415636" y="-228600"/>
            <a:ext cx="8229600" cy="1143000"/>
          </a:xfrm>
        </p:spPr>
        <p:txBody>
          <a:bodyPr/>
          <a:lstStyle/>
          <a:p>
            <a:r>
              <a:rPr lang="en-US" b="1" dirty="0" smtClean="0"/>
              <a:t>Upper Quartile</a:t>
            </a:r>
            <a:endParaRPr lang="en-US" b="1" dirty="0"/>
          </a:p>
        </p:txBody>
      </p:sp>
      <p:pic>
        <p:nvPicPr>
          <p:cNvPr id="6" name="Picture 5" descr="BoxandWhisker.png"/>
          <p:cNvPicPr/>
          <p:nvPr/>
        </p:nvPicPr>
        <p:blipFill>
          <a:blip r:embed="rId2" cstate="print"/>
          <a:srcRect l="2723" r="3243" b="2680"/>
          <a:stretch>
            <a:fillRect/>
          </a:stretch>
        </p:blipFill>
        <p:spPr>
          <a:xfrm>
            <a:off x="2057399" y="3048000"/>
            <a:ext cx="4911725" cy="3689033"/>
          </a:xfrm>
          <a:prstGeom prst="rect">
            <a:avLst/>
          </a:prstGeom>
        </p:spPr>
      </p:pic>
    </p:spTree>
    <p:extLst>
      <p:ext uri="{BB962C8B-B14F-4D97-AF65-F5344CB8AC3E}">
        <p14:creationId xmlns:p14="http://schemas.microsoft.com/office/powerpoint/2010/main" val="34082926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FF4B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b="1" dirty="0" smtClean="0"/>
              <a:t>Range</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838200"/>
                <a:ext cx="8915400" cy="4525963"/>
              </a:xfrm>
            </p:spPr>
            <p:txBody>
              <a:bodyPr/>
              <a:lstStyle/>
              <a:p>
                <a:r>
                  <a:rPr lang="en-US" dirty="0" smtClean="0"/>
                  <a:t>The difference between the maximum value and the minimum value:</a:t>
                </a:r>
              </a:p>
              <a:p>
                <a14:m>
                  <m:oMath xmlns:m="http://schemas.openxmlformats.org/officeDocument/2006/math">
                    <m:r>
                      <a:rPr lang="en-US" b="0" i="1" smtClean="0">
                        <a:latin typeface="Cambria Math"/>
                      </a:rPr>
                      <m:t>𝑅𝑎𝑛𝑔𝑒</m:t>
                    </m:r>
                    <m:r>
                      <a:rPr lang="en-US" b="0" i="1" smtClean="0">
                        <a:latin typeface="Cambria Math"/>
                      </a:rPr>
                      <m:t>=</m:t>
                    </m:r>
                    <m:r>
                      <a:rPr lang="en-US" b="0" i="1" smtClean="0">
                        <a:latin typeface="Cambria Math"/>
                      </a:rPr>
                      <m:t>𝑚𝑎𝑥𝑖𝑚𝑢𝑚</m:t>
                    </m:r>
                    <m:r>
                      <a:rPr lang="en-US" b="0" i="1" smtClean="0">
                        <a:latin typeface="Cambria Math"/>
                      </a:rPr>
                      <m:t> </m:t>
                    </m:r>
                    <m:r>
                      <a:rPr lang="en-US" b="0" i="1" smtClean="0">
                        <a:latin typeface="Cambria Math"/>
                      </a:rPr>
                      <m:t>𝑣𝑎𝑙𝑢𝑒</m:t>
                    </m:r>
                    <m:r>
                      <a:rPr lang="en-US" b="0" i="1" smtClean="0">
                        <a:latin typeface="Cambria Math"/>
                      </a:rPr>
                      <m:t> −</m:t>
                    </m:r>
                    <m:r>
                      <a:rPr lang="en-US" b="0" i="1" smtClean="0">
                        <a:latin typeface="Cambria Math"/>
                      </a:rPr>
                      <m:t>𝑚𝑖𝑛𝑖𝑚𝑢𝑚</m:t>
                    </m:r>
                    <m:r>
                      <a:rPr lang="en-US" b="0" i="1" smtClean="0">
                        <a:latin typeface="Cambria Math"/>
                      </a:rPr>
                      <m:t> </m:t>
                    </m:r>
                    <m:r>
                      <a:rPr lang="en-US" b="0" i="1" smtClean="0">
                        <a:latin typeface="Cambria Math"/>
                      </a:rPr>
                      <m:t>𝑣𝑎𝑙𝑢𝑒</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838200"/>
                <a:ext cx="8915400" cy="4525963"/>
              </a:xfrm>
              <a:blipFill rotWithShape="1">
                <a:blip r:embed="rId2"/>
                <a:stretch>
                  <a:fillRect l="-1504" t="-1752"/>
                </a:stretch>
              </a:blipFill>
            </p:spPr>
            <p:txBody>
              <a:bodyPr/>
              <a:lstStyle/>
              <a:p>
                <a:r>
                  <a:rPr lang="en-US">
                    <a:noFill/>
                  </a:rPr>
                  <a:t> </a:t>
                </a:r>
              </a:p>
            </p:txBody>
          </p:sp>
        </mc:Fallback>
      </mc:AlternateContent>
      <p:sp>
        <p:nvSpPr>
          <p:cNvPr id="4" name="Rectangle 3"/>
          <p:cNvSpPr/>
          <p:nvPr/>
        </p:nvSpPr>
        <p:spPr>
          <a:xfrm>
            <a:off x="838200" y="2535796"/>
            <a:ext cx="6172200" cy="1200329"/>
          </a:xfrm>
          <a:prstGeom prst="rect">
            <a:avLst/>
          </a:prstGeom>
        </p:spPr>
        <p:txBody>
          <a:bodyPr wrap="square">
            <a:spAutoFit/>
          </a:bodyPr>
          <a:lstStyle/>
          <a:p>
            <a:r>
              <a:rPr lang="en-US" sz="3600" b="1" dirty="0"/>
              <a:t>Ex 1:</a:t>
            </a:r>
          </a:p>
          <a:p>
            <a:r>
              <a:rPr lang="en-US" sz="3600" b="1" dirty="0"/>
              <a:t>22, 26, 15, 34, 35, 19, 24</a:t>
            </a:r>
          </a:p>
        </p:txBody>
      </p:sp>
      <p:sp>
        <p:nvSpPr>
          <p:cNvPr id="5" name="Rectangle 4"/>
          <p:cNvSpPr/>
          <p:nvPr/>
        </p:nvSpPr>
        <p:spPr>
          <a:xfrm>
            <a:off x="1143000" y="3962400"/>
            <a:ext cx="4572000" cy="1200329"/>
          </a:xfrm>
          <a:prstGeom prst="rect">
            <a:avLst/>
          </a:prstGeom>
        </p:spPr>
        <p:txBody>
          <a:bodyPr>
            <a:spAutoFit/>
          </a:bodyPr>
          <a:lstStyle/>
          <a:p>
            <a:r>
              <a:rPr lang="en-US" sz="3600" b="1" dirty="0" smtClean="0"/>
              <a:t>Range = 35 – 15</a:t>
            </a:r>
            <a:br>
              <a:rPr lang="en-US" sz="3600" b="1" dirty="0" smtClean="0"/>
            </a:br>
            <a:r>
              <a:rPr lang="en-US" sz="3600" b="1" dirty="0" smtClean="0"/>
              <a:t>Range = 20</a:t>
            </a:r>
            <a:endParaRPr lang="en-US" sz="3600" b="1" dirty="0"/>
          </a:p>
        </p:txBody>
      </p:sp>
    </p:spTree>
    <p:extLst>
      <p:ext uri="{BB962C8B-B14F-4D97-AF65-F5344CB8AC3E}">
        <p14:creationId xmlns:p14="http://schemas.microsoft.com/office/powerpoint/2010/main" val="79441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EEBD"/>
        </a:solidFill>
        <a:effectLst/>
      </p:bgPr>
    </p:bg>
    <p:spTree>
      <p:nvGrpSpPr>
        <p:cNvPr id="1" name=""/>
        <p:cNvGrpSpPr/>
        <p:nvPr/>
      </p:nvGrpSpPr>
      <p:grpSpPr>
        <a:xfrm>
          <a:off x="0" y="0"/>
          <a:ext cx="0" cy="0"/>
          <a:chOff x="0" y="0"/>
          <a:chExt cx="0" cy="0"/>
        </a:xfrm>
      </p:grpSpPr>
      <p:sp>
        <p:nvSpPr>
          <p:cNvPr id="4" name="Rectangle 3"/>
          <p:cNvSpPr/>
          <p:nvPr/>
        </p:nvSpPr>
        <p:spPr>
          <a:xfrm>
            <a:off x="228600" y="1127603"/>
            <a:ext cx="8382000" cy="1754326"/>
          </a:xfrm>
          <a:prstGeom prst="rect">
            <a:avLst/>
          </a:prstGeom>
        </p:spPr>
        <p:txBody>
          <a:bodyPr wrap="square">
            <a:spAutoFit/>
          </a:bodyPr>
          <a:lstStyle/>
          <a:p>
            <a:r>
              <a:rPr lang="en-US" sz="3600" dirty="0" smtClean="0">
                <a:latin typeface="Berlin Sans FB" pitchFamily="34" charset="0"/>
              </a:rPr>
              <a:t>- The range of the middle half of the data; the difference between the upper quartile and lower quartile. (IQR)</a:t>
            </a:r>
            <a:endParaRPr lang="en-US" sz="3600" dirty="0">
              <a:latin typeface="Berlin Sans FB" pitchFamily="34" charset="0"/>
            </a:endParaRPr>
          </a:p>
        </p:txBody>
      </p:sp>
      <p:sp>
        <p:nvSpPr>
          <p:cNvPr id="3" name="Title 1"/>
          <p:cNvSpPr>
            <a:spLocks noGrp="1"/>
          </p:cNvSpPr>
          <p:nvPr>
            <p:ph type="title"/>
          </p:nvPr>
        </p:nvSpPr>
        <p:spPr>
          <a:xfrm>
            <a:off x="415636" y="-57871"/>
            <a:ext cx="8229600" cy="1143000"/>
          </a:xfrm>
        </p:spPr>
        <p:txBody>
          <a:bodyPr/>
          <a:lstStyle/>
          <a:p>
            <a:r>
              <a:rPr lang="en-US" b="1" dirty="0" smtClean="0"/>
              <a:t>Interquartile Range (IQR)</a:t>
            </a:r>
            <a:endParaRPr lang="en-US" b="1" dirty="0"/>
          </a:p>
        </p:txBody>
      </p:sp>
      <p:sp>
        <p:nvSpPr>
          <p:cNvPr id="6" name="Rectangle 5"/>
          <p:cNvSpPr/>
          <p:nvPr/>
        </p:nvSpPr>
        <p:spPr>
          <a:xfrm>
            <a:off x="547255" y="3200400"/>
            <a:ext cx="8382000" cy="646331"/>
          </a:xfrm>
          <a:prstGeom prst="rect">
            <a:avLst/>
          </a:prstGeom>
        </p:spPr>
        <p:txBody>
          <a:bodyPr wrap="square">
            <a:spAutoFit/>
          </a:bodyPr>
          <a:lstStyle/>
          <a:p>
            <a:r>
              <a:rPr lang="en-US" sz="3600" dirty="0" smtClean="0">
                <a:latin typeface="Berlin Sans FB" pitchFamily="34" charset="0"/>
              </a:rPr>
              <a:t>Upper Quartile – Lower Quartile = IQR</a:t>
            </a:r>
            <a:endParaRPr lang="en-US" sz="3600" dirty="0">
              <a:latin typeface="Berlin Sans FB" pitchFamily="34" charset="0"/>
            </a:endParaRPr>
          </a:p>
        </p:txBody>
      </p:sp>
    </p:spTree>
    <p:extLst>
      <p:ext uri="{BB962C8B-B14F-4D97-AF65-F5344CB8AC3E}">
        <p14:creationId xmlns:p14="http://schemas.microsoft.com/office/powerpoint/2010/main" val="1188793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t>Summary Statistics</a:t>
            </a:r>
            <a:endParaRPr lang="en-US" b="1" dirty="0"/>
          </a:p>
        </p:txBody>
      </p:sp>
      <p:sp>
        <p:nvSpPr>
          <p:cNvPr id="3" name="Content Placeholder 2"/>
          <p:cNvSpPr>
            <a:spLocks noGrp="1"/>
          </p:cNvSpPr>
          <p:nvPr>
            <p:ph idx="1"/>
          </p:nvPr>
        </p:nvSpPr>
        <p:spPr>
          <a:xfrm>
            <a:off x="381000" y="650874"/>
            <a:ext cx="8229600" cy="4525963"/>
          </a:xfrm>
        </p:spPr>
        <p:txBody>
          <a:bodyPr/>
          <a:lstStyle/>
          <a:p>
            <a:pPr marL="0" indent="0" algn="ctr">
              <a:buNone/>
            </a:pPr>
            <a:r>
              <a:rPr lang="en-US" b="1" dirty="0" smtClean="0">
                <a:latin typeface="Berlin Sans FB" pitchFamily="34" charset="0"/>
              </a:rPr>
              <a:t>Measures of Center </a:t>
            </a:r>
            <a:r>
              <a:rPr lang="en-US" dirty="0" smtClean="0">
                <a:latin typeface="Berlin Sans FB" pitchFamily="34" charset="0"/>
              </a:rPr>
              <a:t>(mean and median) and </a:t>
            </a:r>
            <a:r>
              <a:rPr lang="en-US" b="1" dirty="0">
                <a:latin typeface="Berlin Sans FB" pitchFamily="34" charset="0"/>
              </a:rPr>
              <a:t>M</a:t>
            </a:r>
            <a:r>
              <a:rPr lang="en-US" b="1" dirty="0" smtClean="0">
                <a:latin typeface="Berlin Sans FB" pitchFamily="34" charset="0"/>
              </a:rPr>
              <a:t>easures of Spread/Variation </a:t>
            </a:r>
            <a:r>
              <a:rPr lang="en-US" dirty="0" smtClean="0">
                <a:latin typeface="Berlin Sans FB" pitchFamily="34" charset="0"/>
              </a:rPr>
              <a:t>(such as range, IQR, SD) are called </a:t>
            </a:r>
            <a:r>
              <a:rPr lang="en-US" i="1" dirty="0" smtClean="0">
                <a:latin typeface="Berlin Sans FB" pitchFamily="34" charset="0"/>
              </a:rPr>
              <a:t>summary statistics </a:t>
            </a:r>
            <a:r>
              <a:rPr lang="en-US" dirty="0" smtClean="0">
                <a:latin typeface="Berlin Sans FB" pitchFamily="34" charset="0"/>
              </a:rPr>
              <a:t>because they help to summarize the information in a distribution or data set.</a:t>
            </a:r>
            <a:endParaRPr lang="en-US" dirty="0">
              <a:latin typeface="Berlin Sans FB"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200400"/>
            <a:ext cx="4081004"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200400"/>
            <a:ext cx="4064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3060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685800"/>
            <a:ext cx="8382000" cy="646331"/>
          </a:xfrm>
          <a:prstGeom prst="rect">
            <a:avLst/>
          </a:prstGeom>
        </p:spPr>
        <p:txBody>
          <a:bodyPr wrap="square">
            <a:spAutoFit/>
          </a:bodyPr>
          <a:lstStyle/>
          <a:p>
            <a:pPr algn="ctr"/>
            <a:r>
              <a:rPr lang="en-US" sz="3600" dirty="0" smtClean="0">
                <a:solidFill>
                  <a:srgbClr val="7030A0"/>
                </a:solidFill>
                <a:latin typeface="Berlin Sans FB" pitchFamily="34" charset="0"/>
              </a:rPr>
              <a:t>- The smallest value in the data set.</a:t>
            </a:r>
            <a:endParaRPr lang="en-US" sz="3600" dirty="0">
              <a:solidFill>
                <a:srgbClr val="7030A0"/>
              </a:solidFill>
              <a:latin typeface="Berlin Sans FB" pitchFamily="34" charset="0"/>
            </a:endParaRPr>
          </a:p>
        </p:txBody>
      </p:sp>
      <p:sp>
        <p:nvSpPr>
          <p:cNvPr id="3" name="Title 1"/>
          <p:cNvSpPr>
            <a:spLocks noGrp="1"/>
          </p:cNvSpPr>
          <p:nvPr>
            <p:ph type="title"/>
          </p:nvPr>
        </p:nvSpPr>
        <p:spPr>
          <a:xfrm>
            <a:off x="415636" y="-57871"/>
            <a:ext cx="8229600" cy="1143000"/>
          </a:xfrm>
        </p:spPr>
        <p:txBody>
          <a:bodyPr/>
          <a:lstStyle/>
          <a:p>
            <a:r>
              <a:rPr lang="en-US" b="1" dirty="0" smtClean="0">
                <a:solidFill>
                  <a:srgbClr val="7030A0"/>
                </a:solidFill>
              </a:rPr>
              <a:t>Minimum Value</a:t>
            </a:r>
            <a:endParaRPr lang="en-US" b="1" dirty="0">
              <a:solidFill>
                <a:srgbClr val="7030A0"/>
              </a:solidFill>
            </a:endParaRPr>
          </a:p>
        </p:txBody>
      </p:sp>
      <p:sp>
        <p:nvSpPr>
          <p:cNvPr id="5" name="Rectangle 4"/>
          <p:cNvSpPr/>
          <p:nvPr/>
        </p:nvSpPr>
        <p:spPr>
          <a:xfrm>
            <a:off x="381000" y="2096869"/>
            <a:ext cx="8382000" cy="646331"/>
          </a:xfrm>
          <a:prstGeom prst="rect">
            <a:avLst/>
          </a:prstGeom>
        </p:spPr>
        <p:txBody>
          <a:bodyPr wrap="square">
            <a:spAutoFit/>
          </a:bodyPr>
          <a:lstStyle/>
          <a:p>
            <a:pPr algn="ctr"/>
            <a:r>
              <a:rPr lang="en-US" sz="3600" dirty="0" smtClean="0">
                <a:solidFill>
                  <a:srgbClr val="06CA7B"/>
                </a:solidFill>
                <a:latin typeface="Berlin Sans FB" pitchFamily="34" charset="0"/>
              </a:rPr>
              <a:t>- The largest value in the data set.</a:t>
            </a:r>
            <a:endParaRPr lang="en-US" sz="3600" dirty="0">
              <a:solidFill>
                <a:srgbClr val="06CA7B"/>
              </a:solidFill>
              <a:latin typeface="Berlin Sans FB" pitchFamily="34" charset="0"/>
            </a:endParaRPr>
          </a:p>
        </p:txBody>
      </p:sp>
      <p:sp>
        <p:nvSpPr>
          <p:cNvPr id="6" name="Title 1"/>
          <p:cNvSpPr txBox="1">
            <a:spLocks/>
          </p:cNvSpPr>
          <p:nvPr/>
        </p:nvSpPr>
        <p:spPr>
          <a:xfrm>
            <a:off x="568036" y="1371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6CA7B"/>
                </a:solidFill>
              </a:rPr>
              <a:t>Maximum Value</a:t>
            </a:r>
            <a:endParaRPr lang="en-US" b="1" dirty="0">
              <a:solidFill>
                <a:srgbClr val="06CA7B"/>
              </a:solidFill>
            </a:endParaRPr>
          </a:p>
        </p:txBody>
      </p:sp>
      <p:sp>
        <p:nvSpPr>
          <p:cNvPr id="8" name="Rectangle 7"/>
          <p:cNvSpPr/>
          <p:nvPr/>
        </p:nvSpPr>
        <p:spPr>
          <a:xfrm>
            <a:off x="685800" y="2971800"/>
            <a:ext cx="8382000" cy="1200329"/>
          </a:xfrm>
          <a:prstGeom prst="rect">
            <a:avLst/>
          </a:prstGeom>
        </p:spPr>
        <p:txBody>
          <a:bodyPr wrap="square">
            <a:spAutoFit/>
          </a:bodyPr>
          <a:lstStyle/>
          <a:p>
            <a:pPr algn="ctr"/>
            <a:r>
              <a:rPr lang="en-US" sz="3600" dirty="0" smtClean="0">
                <a:solidFill>
                  <a:srgbClr val="C00000"/>
                </a:solidFill>
                <a:latin typeface="Berlin Sans FB" pitchFamily="34" charset="0"/>
              </a:rPr>
              <a:t>Example:</a:t>
            </a:r>
          </a:p>
          <a:p>
            <a:pPr algn="ctr"/>
            <a:r>
              <a:rPr lang="en-US" sz="3600" dirty="0" smtClean="0">
                <a:solidFill>
                  <a:srgbClr val="C00000"/>
                </a:solidFill>
                <a:latin typeface="Berlin Sans FB" pitchFamily="34" charset="0"/>
              </a:rPr>
              <a:t>4, 7, 9, 14, 17, 26, 31, 42 </a:t>
            </a:r>
            <a:endParaRPr lang="en-US" sz="3600" dirty="0">
              <a:solidFill>
                <a:srgbClr val="C00000"/>
              </a:solidFill>
              <a:latin typeface="Berlin Sans FB" pitchFamily="34" charset="0"/>
            </a:endParaRPr>
          </a:p>
        </p:txBody>
      </p:sp>
      <p:cxnSp>
        <p:nvCxnSpPr>
          <p:cNvPr id="9" name="Straight Arrow Connector 8"/>
          <p:cNvCxnSpPr/>
          <p:nvPr/>
        </p:nvCxnSpPr>
        <p:spPr>
          <a:xfrm flipV="1">
            <a:off x="2729345" y="4220320"/>
            <a:ext cx="152400" cy="6001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615545" y="4118021"/>
            <a:ext cx="152400" cy="6001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205345" y="4820485"/>
            <a:ext cx="2743200" cy="646331"/>
          </a:xfrm>
          <a:prstGeom prst="rect">
            <a:avLst/>
          </a:prstGeom>
        </p:spPr>
        <p:txBody>
          <a:bodyPr wrap="square">
            <a:spAutoFit/>
          </a:bodyPr>
          <a:lstStyle/>
          <a:p>
            <a:r>
              <a:rPr lang="en-US" sz="3600" dirty="0" smtClean="0">
                <a:solidFill>
                  <a:srgbClr val="7030A0"/>
                </a:solidFill>
                <a:latin typeface="Berlin Sans FB" pitchFamily="34" charset="0"/>
              </a:rPr>
              <a:t>Minimum</a:t>
            </a:r>
            <a:endParaRPr lang="en-US" sz="3600" dirty="0">
              <a:solidFill>
                <a:srgbClr val="7030A0"/>
              </a:solidFill>
              <a:latin typeface="Berlin Sans FB" pitchFamily="34" charset="0"/>
            </a:endParaRPr>
          </a:p>
        </p:txBody>
      </p:sp>
      <p:sp>
        <p:nvSpPr>
          <p:cNvPr id="12" name="Rectangle 11"/>
          <p:cNvSpPr/>
          <p:nvPr/>
        </p:nvSpPr>
        <p:spPr>
          <a:xfrm>
            <a:off x="5243945" y="4676531"/>
            <a:ext cx="2743200" cy="646331"/>
          </a:xfrm>
          <a:prstGeom prst="rect">
            <a:avLst/>
          </a:prstGeom>
        </p:spPr>
        <p:txBody>
          <a:bodyPr wrap="square">
            <a:spAutoFit/>
          </a:bodyPr>
          <a:lstStyle/>
          <a:p>
            <a:r>
              <a:rPr lang="en-US" sz="3600" dirty="0" smtClean="0">
                <a:solidFill>
                  <a:srgbClr val="06CA7B"/>
                </a:solidFill>
                <a:latin typeface="Berlin Sans FB" pitchFamily="34" charset="0"/>
              </a:rPr>
              <a:t>Maximum</a:t>
            </a:r>
            <a:endParaRPr lang="en-US" sz="3600" dirty="0">
              <a:solidFill>
                <a:srgbClr val="06CA7B"/>
              </a:solidFill>
              <a:latin typeface="Berlin Sans FB" pitchFamily="34" charset="0"/>
            </a:endParaRPr>
          </a:p>
        </p:txBody>
      </p:sp>
    </p:spTree>
    <p:extLst>
      <p:ext uri="{BB962C8B-B14F-4D97-AF65-F5344CB8AC3E}">
        <p14:creationId xmlns:p14="http://schemas.microsoft.com/office/powerpoint/2010/main" val="362474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8"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Standard Deviation</a:t>
            </a:r>
            <a:endParaRPr lang="en-US" b="1" dirty="0"/>
          </a:p>
        </p:txBody>
      </p:sp>
      <p:sp>
        <p:nvSpPr>
          <p:cNvPr id="3" name="Rectangle 2"/>
          <p:cNvSpPr/>
          <p:nvPr/>
        </p:nvSpPr>
        <p:spPr>
          <a:xfrm>
            <a:off x="1752600" y="4267200"/>
            <a:ext cx="6324600" cy="646331"/>
          </a:xfrm>
          <a:prstGeom prst="rect">
            <a:avLst/>
          </a:prstGeom>
        </p:spPr>
        <p:txBody>
          <a:bodyPr wrap="square">
            <a:spAutoFit/>
          </a:bodyPr>
          <a:lstStyle/>
          <a:p>
            <a:r>
              <a:rPr lang="en-US" dirty="0" smtClean="0">
                <a:hlinkClick r:id="rId2"/>
              </a:rPr>
              <a:t>http://www.mathsisfun.com/data/standard-deviation.html</a:t>
            </a:r>
            <a:endParaRPr lang="en-US" dirty="0" smtClean="0"/>
          </a:p>
          <a:p>
            <a:endParaRPr lang="en-US" dirty="0"/>
          </a:p>
        </p:txBody>
      </p:sp>
      <p:sp>
        <p:nvSpPr>
          <p:cNvPr id="4" name="TextBox 3"/>
          <p:cNvSpPr txBox="1"/>
          <p:nvPr/>
        </p:nvSpPr>
        <p:spPr>
          <a:xfrm>
            <a:off x="533400" y="838200"/>
            <a:ext cx="8001000" cy="1754326"/>
          </a:xfrm>
          <a:prstGeom prst="rect">
            <a:avLst/>
          </a:prstGeom>
          <a:noFill/>
        </p:spPr>
        <p:txBody>
          <a:bodyPr wrap="square" rtlCol="0">
            <a:spAutoFit/>
          </a:bodyPr>
          <a:lstStyle/>
          <a:p>
            <a:pPr algn="ctr"/>
            <a:r>
              <a:rPr lang="en-US" sz="3600" b="1" dirty="0" smtClean="0"/>
              <a:t>Standard deviation is a distance that is used to describe the variability in a distribution.</a:t>
            </a:r>
            <a:endParaRPr lang="en-US" sz="3600" b="1" dirty="0"/>
          </a:p>
        </p:txBody>
      </p:sp>
    </p:spTree>
    <p:extLst>
      <p:ext uri="{BB962C8B-B14F-4D97-AF65-F5344CB8AC3E}">
        <p14:creationId xmlns:p14="http://schemas.microsoft.com/office/powerpoint/2010/main" val="3813938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8038"/>
          </a:xfrm>
        </p:spPr>
        <p:txBody>
          <a:bodyPr/>
          <a:lstStyle/>
          <a:p>
            <a:r>
              <a:rPr lang="en-US" dirty="0" smtClean="0"/>
              <a:t>Standard Deviation pt. 2</a:t>
            </a:r>
            <a:endParaRPr lang="en-US" dirty="0"/>
          </a:p>
        </p:txBody>
      </p:sp>
      <p:sp>
        <p:nvSpPr>
          <p:cNvPr id="3" name="Rectangle 2"/>
          <p:cNvSpPr/>
          <p:nvPr/>
        </p:nvSpPr>
        <p:spPr>
          <a:xfrm>
            <a:off x="685800" y="914400"/>
            <a:ext cx="7772400" cy="646331"/>
          </a:xfrm>
          <a:prstGeom prst="rect">
            <a:avLst/>
          </a:prstGeom>
        </p:spPr>
        <p:txBody>
          <a:bodyPr wrap="square">
            <a:spAutoFit/>
          </a:bodyPr>
          <a:lstStyle/>
          <a:p>
            <a:r>
              <a:rPr lang="en-US" dirty="0">
                <a:hlinkClick r:id="rId2"/>
              </a:rPr>
              <a:t>http://</a:t>
            </a:r>
            <a:r>
              <a:rPr lang="en-US" dirty="0" smtClean="0">
                <a:hlinkClick r:id="rId2"/>
              </a:rPr>
              <a:t>www.mathsisfun.com/data/standard-deviation-formulas.html</a:t>
            </a:r>
            <a:endParaRPr lang="en-US" dirty="0" smtClean="0"/>
          </a:p>
          <a:p>
            <a:endParaRPr lang="en-US" dirty="0"/>
          </a:p>
        </p:txBody>
      </p:sp>
    </p:spTree>
    <p:extLst>
      <p:ext uri="{BB962C8B-B14F-4D97-AF65-F5344CB8AC3E}">
        <p14:creationId xmlns:p14="http://schemas.microsoft.com/office/powerpoint/2010/main" val="15182531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sz="3200" dirty="0" smtClean="0">
                <a:solidFill>
                  <a:schemeClr val="accent5">
                    <a:lumMod val="75000"/>
                  </a:schemeClr>
                </a:solidFill>
                <a:latin typeface="Aharoni" panose="02010803020104030203" pitchFamily="2" charset="-79"/>
                <a:cs typeface="Aharoni" panose="02010803020104030203" pitchFamily="2" charset="-79"/>
              </a:rPr>
              <a:t>How to find SD in your </a:t>
            </a:r>
            <a:r>
              <a:rPr lang="en-US" sz="3200" dirty="0" err="1" smtClean="0">
                <a:solidFill>
                  <a:schemeClr val="accent5">
                    <a:lumMod val="75000"/>
                  </a:schemeClr>
                </a:solidFill>
                <a:latin typeface="Aharoni" panose="02010803020104030203" pitchFamily="2" charset="-79"/>
                <a:cs typeface="Aharoni" panose="02010803020104030203" pitchFamily="2" charset="-79"/>
              </a:rPr>
              <a:t>Calc</a:t>
            </a:r>
            <a:r>
              <a:rPr lang="en-US" sz="3200" dirty="0" smtClean="0">
                <a:solidFill>
                  <a:schemeClr val="accent5">
                    <a:lumMod val="75000"/>
                  </a:schemeClr>
                </a:solidFill>
                <a:latin typeface="Aharoni" panose="02010803020104030203" pitchFamily="2" charset="-79"/>
                <a:cs typeface="Aharoni" panose="02010803020104030203" pitchFamily="2" charset="-79"/>
              </a:rPr>
              <a:t>:</a:t>
            </a:r>
            <a:endParaRPr lang="en-US" sz="3200" dirty="0">
              <a:solidFill>
                <a:schemeClr val="accent5">
                  <a:lumMod val="75000"/>
                </a:schemeClr>
              </a:solidFill>
              <a:latin typeface="Aharoni" panose="02010803020104030203" pitchFamily="2" charset="-79"/>
              <a:cs typeface="Aharoni" panose="02010803020104030203" pitchFamily="2" charset="-79"/>
            </a:endParaRPr>
          </a:p>
        </p:txBody>
      </p:sp>
      <p:sp>
        <p:nvSpPr>
          <p:cNvPr id="3" name="TextBox 2"/>
          <p:cNvSpPr txBox="1"/>
          <p:nvPr/>
        </p:nvSpPr>
        <p:spPr>
          <a:xfrm>
            <a:off x="152400" y="228600"/>
            <a:ext cx="6553200" cy="461665"/>
          </a:xfrm>
          <a:prstGeom prst="rect">
            <a:avLst/>
          </a:prstGeom>
          <a:noFill/>
        </p:spPr>
        <p:txBody>
          <a:bodyPr wrap="square" rtlCol="0">
            <a:spAutoFit/>
          </a:bodyPr>
          <a:lstStyle/>
          <a:p>
            <a:r>
              <a:rPr lang="en-US" sz="2400" dirty="0" smtClean="0"/>
              <a:t>First, enter your sets of data into L1, L2, or both.</a:t>
            </a:r>
            <a:endParaRPr lang="en-US" sz="2400" dirty="0"/>
          </a:p>
        </p:txBody>
      </p:sp>
      <p:sp>
        <p:nvSpPr>
          <p:cNvPr id="4" name="TextBox 3"/>
          <p:cNvSpPr txBox="1"/>
          <p:nvPr/>
        </p:nvSpPr>
        <p:spPr>
          <a:xfrm>
            <a:off x="990600" y="695980"/>
            <a:ext cx="990600" cy="523220"/>
          </a:xfrm>
          <a:prstGeom prst="rect">
            <a:avLst/>
          </a:prstGeom>
          <a:noFill/>
          <a:ln w="38100">
            <a:solidFill>
              <a:schemeClr val="tx1"/>
            </a:solidFill>
          </a:ln>
        </p:spPr>
        <p:txBody>
          <a:bodyPr wrap="square" rtlCol="0">
            <a:spAutoFit/>
          </a:bodyPr>
          <a:lstStyle/>
          <a:p>
            <a:r>
              <a:rPr lang="en-US" sz="2800" dirty="0" smtClean="0"/>
              <a:t> STAT</a:t>
            </a:r>
            <a:endParaRPr lang="en-US" sz="2800" dirty="0"/>
          </a:p>
        </p:txBody>
      </p:sp>
      <p:sp>
        <p:nvSpPr>
          <p:cNvPr id="5" name="TextBox 4"/>
          <p:cNvSpPr txBox="1"/>
          <p:nvPr/>
        </p:nvSpPr>
        <p:spPr>
          <a:xfrm>
            <a:off x="2590800" y="695980"/>
            <a:ext cx="1219200" cy="523220"/>
          </a:xfrm>
          <a:prstGeom prst="rect">
            <a:avLst/>
          </a:prstGeom>
          <a:noFill/>
          <a:ln w="38100">
            <a:solidFill>
              <a:schemeClr val="tx1"/>
            </a:solidFill>
          </a:ln>
        </p:spPr>
        <p:txBody>
          <a:bodyPr wrap="square" rtlCol="0">
            <a:spAutoFit/>
          </a:bodyPr>
          <a:lstStyle/>
          <a:p>
            <a:r>
              <a:rPr lang="en-US" sz="2800" dirty="0" smtClean="0"/>
              <a:t>ENTER</a:t>
            </a:r>
            <a:endParaRPr lang="en-US" sz="2800" dirty="0"/>
          </a:p>
        </p:txBody>
      </p:sp>
      <p:cxnSp>
        <p:nvCxnSpPr>
          <p:cNvPr id="7" name="Straight Arrow Connector 6"/>
          <p:cNvCxnSpPr/>
          <p:nvPr/>
        </p:nvCxnSpPr>
        <p:spPr>
          <a:xfrm>
            <a:off x="2133600" y="957590"/>
            <a:ext cx="409433"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1143000"/>
            <a:ext cx="9144000" cy="830997"/>
          </a:xfrm>
          <a:prstGeom prst="rect">
            <a:avLst/>
          </a:prstGeom>
          <a:noFill/>
        </p:spPr>
        <p:txBody>
          <a:bodyPr wrap="square" rtlCol="0">
            <a:spAutoFit/>
          </a:bodyPr>
          <a:lstStyle/>
          <a:p>
            <a:r>
              <a:rPr lang="en-US" sz="2400" dirty="0" smtClean="0"/>
              <a:t>Once you’ve entered your data we need to calculate the summary statistics, or the “1-Variable Statistics.”</a:t>
            </a:r>
            <a:endParaRPr lang="en-US" sz="2400" dirty="0"/>
          </a:p>
        </p:txBody>
      </p:sp>
      <p:sp>
        <p:nvSpPr>
          <p:cNvPr id="11" name="TextBox 10"/>
          <p:cNvSpPr txBox="1"/>
          <p:nvPr/>
        </p:nvSpPr>
        <p:spPr>
          <a:xfrm>
            <a:off x="366215" y="1981200"/>
            <a:ext cx="990600" cy="523220"/>
          </a:xfrm>
          <a:prstGeom prst="rect">
            <a:avLst/>
          </a:prstGeom>
          <a:noFill/>
          <a:ln w="38100">
            <a:solidFill>
              <a:schemeClr val="tx1"/>
            </a:solidFill>
          </a:ln>
        </p:spPr>
        <p:txBody>
          <a:bodyPr wrap="square" rtlCol="0">
            <a:spAutoFit/>
          </a:bodyPr>
          <a:lstStyle/>
          <a:p>
            <a:r>
              <a:rPr lang="en-US" sz="2800" dirty="0" smtClean="0"/>
              <a:t> STAT</a:t>
            </a:r>
            <a:endParaRPr lang="en-US" sz="2800" dirty="0"/>
          </a:p>
        </p:txBody>
      </p:sp>
      <p:cxnSp>
        <p:nvCxnSpPr>
          <p:cNvPr id="13" name="Straight Arrow Connector 12"/>
          <p:cNvCxnSpPr/>
          <p:nvPr/>
        </p:nvCxnSpPr>
        <p:spPr>
          <a:xfrm>
            <a:off x="2290549" y="2293203"/>
            <a:ext cx="452651" cy="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138149" y="2001645"/>
            <a:ext cx="661916" cy="5232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a:off x="1485900" y="2263255"/>
            <a:ext cx="4953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885063" y="2001645"/>
            <a:ext cx="1219200" cy="523220"/>
          </a:xfrm>
          <a:prstGeom prst="rect">
            <a:avLst/>
          </a:prstGeom>
          <a:noFill/>
          <a:ln w="38100">
            <a:solidFill>
              <a:schemeClr val="tx1"/>
            </a:solidFill>
          </a:ln>
        </p:spPr>
        <p:txBody>
          <a:bodyPr wrap="square" rtlCol="0">
            <a:spAutoFit/>
          </a:bodyPr>
          <a:lstStyle/>
          <a:p>
            <a:r>
              <a:rPr lang="en-US" sz="2800" dirty="0" smtClean="0"/>
              <a:t>ENTER</a:t>
            </a:r>
            <a:endParaRPr lang="en-US" sz="2800" dirty="0"/>
          </a:p>
        </p:txBody>
      </p:sp>
      <p:cxnSp>
        <p:nvCxnSpPr>
          <p:cNvPr id="22" name="Straight Arrow Connector 21"/>
          <p:cNvCxnSpPr/>
          <p:nvPr/>
        </p:nvCxnSpPr>
        <p:spPr>
          <a:xfrm>
            <a:off x="3115670" y="2263255"/>
            <a:ext cx="4953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700854" y="2532476"/>
            <a:ext cx="1450642" cy="461665"/>
          </a:xfrm>
          <a:prstGeom prst="rect">
            <a:avLst/>
          </a:prstGeom>
          <a:noFill/>
        </p:spPr>
        <p:txBody>
          <a:bodyPr wrap="square" rtlCol="0">
            <a:spAutoFit/>
          </a:bodyPr>
          <a:lstStyle/>
          <a:p>
            <a:r>
              <a:rPr lang="en-US" sz="1200" dirty="0" smtClean="0"/>
              <a:t>Arrow to the right to highlight “CALC”</a:t>
            </a:r>
            <a:endParaRPr lang="en-US" sz="1200" dirty="0"/>
          </a:p>
        </p:txBody>
      </p:sp>
      <p:pic>
        <p:nvPicPr>
          <p:cNvPr id="2050" name="Picture 2" descr="http://education.ti.com/kbase/c34473ss2.jpg"/>
          <p:cNvPicPr>
            <a:picLocks noChangeAspect="1" noChangeArrowheads="1"/>
          </p:cNvPicPr>
          <p:nvPr/>
        </p:nvPicPr>
        <p:blipFill rotWithShape="1">
          <a:blip r:embed="rId2">
            <a:extLst>
              <a:ext uri="{28A0092B-C50C-407E-A947-70E740481C1C}">
                <a14:useLocalDpi xmlns:a14="http://schemas.microsoft.com/office/drawing/2010/main" val="0"/>
              </a:ext>
            </a:extLst>
          </a:blip>
          <a:srcRect r="16298" b="43134"/>
          <a:stretch/>
        </p:blipFill>
        <p:spPr bwMode="auto">
          <a:xfrm>
            <a:off x="6440369" y="2667000"/>
            <a:ext cx="2551231" cy="1299949"/>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25" name="TextBox 24"/>
              <p:cNvSpPr txBox="1"/>
              <p:nvPr/>
            </p:nvSpPr>
            <p:spPr>
              <a:xfrm>
                <a:off x="152400" y="2819400"/>
                <a:ext cx="6172200" cy="1569660"/>
              </a:xfrm>
              <a:prstGeom prst="rect">
                <a:avLst/>
              </a:prstGeom>
              <a:noFill/>
            </p:spPr>
            <p:txBody>
              <a:bodyPr wrap="square" rtlCol="0">
                <a:spAutoFit/>
              </a:bodyPr>
              <a:lstStyle/>
              <a:p>
                <a:r>
                  <a:rPr lang="en-US" sz="2400" dirty="0" smtClean="0"/>
                  <a:t>Your calculator screen should now look like the picture below. If you want to calculate for </a:t>
                </a:r>
                <a14:m>
                  <m:oMath xmlns:m="http://schemas.openxmlformats.org/officeDocument/2006/math">
                    <m:sSub>
                      <m:sSubPr>
                        <m:ctrlPr>
                          <a:rPr lang="en-US" sz="2400" i="1" smtClean="0">
                            <a:latin typeface="Cambria Math"/>
                          </a:rPr>
                        </m:ctrlPr>
                      </m:sSubPr>
                      <m:e>
                        <m:r>
                          <a:rPr lang="en-US" sz="2400" b="0" i="1" smtClean="0">
                            <a:latin typeface="Cambria Math"/>
                          </a:rPr>
                          <m:t>𝐿</m:t>
                        </m:r>
                      </m:e>
                      <m:sub>
                        <m:r>
                          <a:rPr lang="en-US" sz="2400" b="0" i="1" smtClean="0">
                            <a:latin typeface="Cambria Math"/>
                          </a:rPr>
                          <m:t>2</m:t>
                        </m:r>
                      </m:sub>
                    </m:sSub>
                  </m:oMath>
                </a14:m>
                <a:r>
                  <a:rPr lang="en-US" sz="2400" dirty="0" smtClean="0"/>
                  <a:t> instead of </a:t>
                </a:r>
                <a14:m>
                  <m:oMath xmlns:m="http://schemas.openxmlformats.org/officeDocument/2006/math">
                    <m:sSub>
                      <m:sSubPr>
                        <m:ctrlPr>
                          <a:rPr lang="en-US" sz="2400" i="1">
                            <a:latin typeface="Cambria Math"/>
                          </a:rPr>
                        </m:ctrlPr>
                      </m:sSubPr>
                      <m:e>
                        <m:r>
                          <a:rPr lang="en-US" sz="2400" i="1">
                            <a:latin typeface="Cambria Math"/>
                          </a:rPr>
                          <m:t>𝐿</m:t>
                        </m:r>
                      </m:e>
                      <m:sub>
                        <m:r>
                          <a:rPr lang="en-US" sz="2400" b="0" i="1" smtClean="0">
                            <a:latin typeface="Cambria Math"/>
                          </a:rPr>
                          <m:t>1</m:t>
                        </m:r>
                      </m:sub>
                    </m:sSub>
                  </m:oMath>
                </a14:m>
                <a:r>
                  <a:rPr lang="en-US" sz="2400" dirty="0" smtClean="0"/>
                  <a:t>, you need to put your cursor on </a:t>
                </a:r>
                <a14:m>
                  <m:oMath xmlns:m="http://schemas.openxmlformats.org/officeDocument/2006/math">
                    <m:sSub>
                      <m:sSubPr>
                        <m:ctrlPr>
                          <a:rPr lang="en-US" sz="2400" i="1">
                            <a:latin typeface="Cambria Math"/>
                          </a:rPr>
                        </m:ctrlPr>
                      </m:sSubPr>
                      <m:e>
                        <m:r>
                          <a:rPr lang="en-US" sz="2400" i="1">
                            <a:latin typeface="Cambria Math"/>
                          </a:rPr>
                          <m:t>𝐿</m:t>
                        </m:r>
                      </m:e>
                      <m:sub>
                        <m:r>
                          <a:rPr lang="en-US" sz="2400" b="0" i="1" smtClean="0">
                            <a:latin typeface="Cambria Math"/>
                          </a:rPr>
                          <m:t>1</m:t>
                        </m:r>
                      </m:sub>
                    </m:sSub>
                  </m:oMath>
                </a14:m>
                <a:r>
                  <a:rPr lang="en-US" sz="2400" dirty="0" smtClean="0"/>
                  <a:t> and press</a:t>
                </a:r>
                <a:endParaRPr lang="en-US" sz="2400" dirty="0"/>
              </a:p>
            </p:txBody>
          </p:sp>
        </mc:Choice>
        <mc:Fallback>
          <p:sp>
            <p:nvSpPr>
              <p:cNvPr id="25" name="TextBox 24"/>
              <p:cNvSpPr txBox="1">
                <a:spLocks noRot="1" noChangeAspect="1" noMove="1" noResize="1" noEditPoints="1" noAdjustHandles="1" noChangeArrowheads="1" noChangeShapeType="1" noTextEdit="1"/>
              </p:cNvSpPr>
              <p:nvPr/>
            </p:nvSpPr>
            <p:spPr>
              <a:xfrm>
                <a:off x="152400" y="2819400"/>
                <a:ext cx="6172200" cy="1569660"/>
              </a:xfrm>
              <a:prstGeom prst="rect">
                <a:avLst/>
              </a:prstGeom>
              <a:blipFill rotWithShape="1">
                <a:blip r:embed="rId3"/>
                <a:stretch>
                  <a:fillRect l="-1481" t="-3113" b="-7782"/>
                </a:stretch>
              </a:blipFill>
            </p:spPr>
            <p:txBody>
              <a:bodyPr/>
              <a:lstStyle/>
              <a:p>
                <a:r>
                  <a:rPr lang="en-US">
                    <a:noFill/>
                  </a:rPr>
                  <a:t> </a:t>
                </a:r>
              </a:p>
            </p:txBody>
          </p:sp>
        </mc:Fallback>
      </mc:AlternateContent>
      <p:sp>
        <p:nvSpPr>
          <p:cNvPr id="26" name="TextBox 25"/>
          <p:cNvSpPr txBox="1"/>
          <p:nvPr/>
        </p:nvSpPr>
        <p:spPr>
          <a:xfrm>
            <a:off x="673290" y="4271749"/>
            <a:ext cx="812610" cy="523220"/>
          </a:xfrm>
          <a:prstGeom prst="rect">
            <a:avLst/>
          </a:prstGeom>
          <a:noFill/>
          <a:ln w="38100">
            <a:solidFill>
              <a:schemeClr val="tx1"/>
            </a:solidFill>
          </a:ln>
        </p:spPr>
        <p:txBody>
          <a:bodyPr wrap="square" rtlCol="0">
            <a:spAutoFit/>
          </a:bodyPr>
          <a:lstStyle/>
          <a:p>
            <a:r>
              <a:rPr lang="en-US" sz="2800" dirty="0" smtClean="0"/>
              <a:t> 2</a:t>
            </a:r>
            <a:r>
              <a:rPr lang="en-US" sz="2800" baseline="30000" dirty="0" smtClean="0"/>
              <a:t>nd</a:t>
            </a:r>
            <a:r>
              <a:rPr lang="en-US" sz="2800" dirty="0" smtClean="0"/>
              <a:t> </a:t>
            </a:r>
            <a:endParaRPr lang="en-US" sz="2800" dirty="0"/>
          </a:p>
        </p:txBody>
      </p:sp>
      <p:cxnSp>
        <p:nvCxnSpPr>
          <p:cNvPr id="27" name="Straight Arrow Connector 26"/>
          <p:cNvCxnSpPr/>
          <p:nvPr/>
        </p:nvCxnSpPr>
        <p:spPr>
          <a:xfrm>
            <a:off x="1638300" y="4533359"/>
            <a:ext cx="4953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247900" y="4271749"/>
            <a:ext cx="552165" cy="523220"/>
          </a:xfrm>
          <a:prstGeom prst="rect">
            <a:avLst/>
          </a:prstGeom>
          <a:noFill/>
          <a:ln w="38100">
            <a:solidFill>
              <a:schemeClr val="tx1"/>
            </a:solidFill>
          </a:ln>
        </p:spPr>
        <p:txBody>
          <a:bodyPr wrap="square" rtlCol="0">
            <a:spAutoFit/>
          </a:bodyPr>
          <a:lstStyle/>
          <a:p>
            <a:r>
              <a:rPr lang="en-US" sz="2800" dirty="0" smtClean="0"/>
              <a:t> 2 </a:t>
            </a:r>
            <a:endParaRPr lang="en-US" sz="2800" dirty="0"/>
          </a:p>
        </p:txBody>
      </p:sp>
      <p:sp>
        <p:nvSpPr>
          <p:cNvPr id="24" name="Rectangle 23"/>
          <p:cNvSpPr/>
          <p:nvPr/>
        </p:nvSpPr>
        <p:spPr>
          <a:xfrm>
            <a:off x="2743200" y="4267200"/>
            <a:ext cx="5527667" cy="461665"/>
          </a:xfrm>
          <a:prstGeom prst="rect">
            <a:avLst/>
          </a:prstGeom>
        </p:spPr>
        <p:txBody>
          <a:bodyPr wrap="none">
            <a:spAutoFit/>
          </a:bodyPr>
          <a:lstStyle/>
          <a:p>
            <a:r>
              <a:rPr lang="en-US" sz="2400" dirty="0" smtClean="0"/>
              <a:t>Then arrow down to “Calculate” and press</a:t>
            </a:r>
            <a:endParaRPr lang="en-US" sz="2400" dirty="0"/>
          </a:p>
        </p:txBody>
      </p:sp>
      <p:sp>
        <p:nvSpPr>
          <p:cNvPr id="30" name="TextBox 29"/>
          <p:cNvSpPr txBox="1"/>
          <p:nvPr/>
        </p:nvSpPr>
        <p:spPr>
          <a:xfrm>
            <a:off x="8266318" y="4313366"/>
            <a:ext cx="838200" cy="369332"/>
          </a:xfrm>
          <a:prstGeom prst="rect">
            <a:avLst/>
          </a:prstGeom>
          <a:noFill/>
          <a:ln w="38100">
            <a:solidFill>
              <a:schemeClr val="tx1"/>
            </a:solidFill>
          </a:ln>
        </p:spPr>
        <p:txBody>
          <a:bodyPr wrap="square" rtlCol="0">
            <a:spAutoFit/>
          </a:bodyPr>
          <a:lstStyle/>
          <a:p>
            <a:r>
              <a:rPr lang="en-US" dirty="0" smtClean="0"/>
              <a:t>ENTER</a:t>
            </a:r>
            <a:endParaRPr lang="en-US" dirty="0"/>
          </a:p>
        </p:txBody>
      </p:sp>
      <p:pic>
        <p:nvPicPr>
          <p:cNvPr id="31" name="Picture 2" descr="http://education.ti.com/kbase/C104707IMAGE3.BMP"/>
          <p:cNvPicPr>
            <a:picLocks noChangeAspect="1" noChangeArrowheads="1"/>
          </p:cNvPicPr>
          <p:nvPr/>
        </p:nvPicPr>
        <p:blipFill rotWithShape="1">
          <a:blip r:embed="rId4">
            <a:extLst>
              <a:ext uri="{28A0092B-C50C-407E-A947-70E740481C1C}">
                <a14:useLocalDpi xmlns:a14="http://schemas.microsoft.com/office/drawing/2010/main" val="0"/>
              </a:ext>
            </a:extLst>
          </a:blip>
          <a:srcRect r="4855" b="10051"/>
          <a:stretch/>
        </p:blipFill>
        <p:spPr bwMode="auto">
          <a:xfrm>
            <a:off x="187770" y="4964345"/>
            <a:ext cx="2641865" cy="166505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32" name="Oval 31"/>
          <p:cNvSpPr/>
          <p:nvPr/>
        </p:nvSpPr>
        <p:spPr>
          <a:xfrm>
            <a:off x="271230" y="5796872"/>
            <a:ext cx="566970" cy="3753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111121" y="5346580"/>
            <a:ext cx="5155197" cy="830997"/>
          </a:xfrm>
          <a:prstGeom prst="rect">
            <a:avLst/>
          </a:prstGeom>
        </p:spPr>
        <p:txBody>
          <a:bodyPr wrap="square">
            <a:spAutoFit/>
          </a:bodyPr>
          <a:lstStyle/>
          <a:p>
            <a:pPr algn="ctr"/>
            <a:r>
              <a:rPr lang="en-US" sz="2400" dirty="0" smtClean="0"/>
              <a:t>“</a:t>
            </a:r>
            <a:r>
              <a:rPr lang="en-US" sz="2400" dirty="0" err="1" smtClean="0"/>
              <a:t>Sx</a:t>
            </a:r>
            <a:r>
              <a:rPr lang="en-US" sz="2400" dirty="0" smtClean="0"/>
              <a:t>” (circled in red) is the standard deviation we will use at this level.</a:t>
            </a:r>
            <a:endParaRPr lang="en-US" sz="2400" dirty="0"/>
          </a:p>
        </p:txBody>
      </p:sp>
    </p:spTree>
    <p:extLst>
      <p:ext uri="{BB962C8B-B14F-4D97-AF65-F5344CB8AC3E}">
        <p14:creationId xmlns:p14="http://schemas.microsoft.com/office/powerpoint/2010/main" val="21405204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solidFill>
                  <a:schemeClr val="accent6"/>
                </a:solidFill>
                <a:latin typeface="Aharoni" panose="02010803020104030203" pitchFamily="2" charset="-79"/>
                <a:cs typeface="Aharoni" panose="02010803020104030203" pitchFamily="2" charset="-79"/>
              </a:rPr>
              <a:t>Standard Deviation Practice</a:t>
            </a:r>
            <a:endParaRPr lang="en-US" dirty="0">
              <a:solidFill>
                <a:schemeClr val="accent6"/>
              </a:solidFill>
              <a:latin typeface="Aharoni" panose="02010803020104030203" pitchFamily="2" charset="-79"/>
              <a:cs typeface="Aharoni" panose="02010803020104030203" pitchFamily="2" charset="-79"/>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5442488"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5161" y="1866900"/>
            <a:ext cx="490728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53066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304800" y="76200"/>
                <a:ext cx="8458200" cy="3939540"/>
              </a:xfrm>
              <a:prstGeom prst="rect">
                <a:avLst/>
              </a:prstGeom>
            </p:spPr>
            <p:txBody>
              <a:bodyPr wrap="square">
                <a:spAutoFit/>
              </a:bodyPr>
              <a:lstStyle/>
              <a:p>
                <a:r>
                  <a:rPr lang="en-US" sz="2500" b="1" u="sng" dirty="0"/>
                  <a:t>Example 1: Find the Upper Quartile and Lower Quartile of the data set and the IQR</a:t>
                </a:r>
                <a:r>
                  <a:rPr lang="en-US" sz="2500" b="1" u="sng" dirty="0" smtClean="0"/>
                  <a:t>:</a:t>
                </a:r>
                <a:endParaRPr lang="en-US" sz="2500" dirty="0" smtClean="0"/>
              </a:p>
              <a:p>
                <a:endParaRPr lang="en-US" sz="2500" dirty="0"/>
              </a:p>
              <a:p>
                <a:r>
                  <a:rPr lang="en-US" sz="2500" dirty="0"/>
                  <a:t>12.9, 12.9, 13.1, 13.3, 13.4, 14.2, 14.4, 14.9, 14.9, 15.8</a:t>
                </a:r>
              </a:p>
              <a:p>
                <a:r>
                  <a:rPr lang="en-US" sz="2500" dirty="0"/>
                  <a:t> </a:t>
                </a:r>
              </a:p>
              <a:p>
                <a:r>
                  <a:rPr lang="en-US" sz="2500" dirty="0"/>
                  <a:t>1.)First we must make sure that the numbers are listed from least to greatest. Next, we find the median of the data. This will separate the data into an </a:t>
                </a:r>
                <a:r>
                  <a:rPr lang="en-US" sz="2500" i="1" u="sng" dirty="0"/>
                  <a:t>upper part </a:t>
                </a:r>
                <a:r>
                  <a:rPr lang="en-US" sz="2500" dirty="0"/>
                  <a:t>and a </a:t>
                </a:r>
                <a:r>
                  <a:rPr lang="en-US" sz="2500" i="1" u="sng" dirty="0"/>
                  <a:t>lower part</a:t>
                </a:r>
                <a:r>
                  <a:rPr lang="en-US" sz="2500" dirty="0"/>
                  <a:t>.</a:t>
                </a:r>
              </a:p>
              <a:p>
                <a:r>
                  <a:rPr lang="en-US" sz="2500" dirty="0"/>
                  <a:t>                                           </a:t>
                </a:r>
                <a:r>
                  <a:rPr lang="en-US" sz="2500" dirty="0" smtClean="0"/>
                  <a:t>     </a:t>
                </a:r>
                <a14:m>
                  <m:oMath xmlns:m="http://schemas.openxmlformats.org/officeDocument/2006/math">
                    <m:r>
                      <a:rPr lang="en-US" sz="2500" i="1">
                        <a:latin typeface="Cambria Math"/>
                      </a:rPr>
                      <m:t>↓</m:t>
                    </m:r>
                  </m:oMath>
                </a14:m>
                <a:r>
                  <a:rPr lang="en-US" sz="2500" dirty="0"/>
                  <a:t>  </a:t>
                </a:r>
                <a:r>
                  <a:rPr lang="en-US" sz="2500" b="1" dirty="0"/>
                  <a:t>Median</a:t>
                </a:r>
                <a14:m>
                  <m:oMath xmlns:m="http://schemas.openxmlformats.org/officeDocument/2006/math">
                    <m:r>
                      <a:rPr lang="en-US" sz="2500" i="1">
                        <a:latin typeface="Cambria Math"/>
                      </a:rPr>
                      <m:t> ↓</m:t>
                    </m:r>
                  </m:oMath>
                </a14:m>
                <a:endParaRPr lang="en-US" sz="2500" dirty="0"/>
              </a:p>
              <a:p>
                <a:r>
                  <a:rPr lang="en-US" sz="2500" dirty="0"/>
                  <a:t>12.9, 12.9, 13.1, 13.3, 13.4               </a:t>
                </a:r>
                <a:r>
                  <a:rPr lang="en-US" sz="2500" dirty="0" smtClean="0"/>
                  <a:t>    </a:t>
                </a:r>
                <a:r>
                  <a:rPr lang="en-US" sz="2500" dirty="0"/>
                  <a:t>14.2, 14.4, 14.9, 14.9, </a:t>
                </a:r>
                <a:r>
                  <a:rPr lang="en-US" sz="2500" dirty="0" smtClean="0"/>
                  <a:t>15.8</a:t>
                </a:r>
                <a:r>
                  <a:rPr lang="en-US" sz="2400" dirty="0"/>
                  <a:t> </a:t>
                </a:r>
              </a:p>
            </p:txBody>
          </p:sp>
        </mc:Choice>
        <mc:Fallback xmlns="">
          <p:sp>
            <p:nvSpPr>
              <p:cNvPr id="4" name="Rectangle 3"/>
              <p:cNvSpPr>
                <a:spLocks noRot="1" noChangeAspect="1" noMove="1" noResize="1" noEditPoints="1" noAdjustHandles="1" noChangeArrowheads="1" noChangeShapeType="1" noTextEdit="1"/>
              </p:cNvSpPr>
              <p:nvPr/>
            </p:nvSpPr>
            <p:spPr>
              <a:xfrm>
                <a:off x="304800" y="76200"/>
                <a:ext cx="8458200" cy="3939540"/>
              </a:xfrm>
              <a:prstGeom prst="rect">
                <a:avLst/>
              </a:prstGeom>
              <a:blipFill rotWithShape="1">
                <a:blip r:embed="rId2"/>
                <a:stretch>
                  <a:fillRect l="-1153" t="-1084" r="-504"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990600" y="3810000"/>
                <a:ext cx="7010400" cy="2308324"/>
              </a:xfrm>
              <a:prstGeom prst="rect">
                <a:avLst/>
              </a:prstGeom>
            </p:spPr>
            <p:txBody>
              <a:bodyPr wrap="square">
                <a:spAutoFit/>
              </a:bodyPr>
              <a:lstStyle/>
              <a:p>
                <a:pPr algn="ctr"/>
                <a:r>
                  <a:rPr lang="en-US" sz="2400" dirty="0" smtClean="0"/>
                  <a:t>               </a:t>
                </a:r>
                <a:r>
                  <a:rPr lang="en-US" sz="2400" dirty="0" smtClean="0">
                    <a:solidFill>
                      <a:srgbClr val="FF0000"/>
                    </a:solidFill>
                  </a:rPr>
                  <a:t>Median </a:t>
                </a:r>
                <a:r>
                  <a:rPr lang="en-US" sz="2400" dirty="0">
                    <a:solidFill>
                      <a:srgbClr val="FF0000"/>
                    </a:solidFill>
                  </a:rPr>
                  <a:t>of the </a:t>
                </a:r>
                <a14:m>
                  <m:oMath xmlns:m="http://schemas.openxmlformats.org/officeDocument/2006/math">
                    <m:r>
                      <a:rPr lang="en-US" sz="2400" i="1">
                        <a:solidFill>
                          <a:srgbClr val="FF0000"/>
                        </a:solidFill>
                        <a:latin typeface="Cambria Math"/>
                      </a:rPr>
                      <m:t>↓</m:t>
                    </m:r>
                  </m:oMath>
                </a14:m>
                <a:r>
                  <a:rPr lang="en-US" sz="2400" dirty="0">
                    <a:solidFill>
                      <a:srgbClr val="FF0000"/>
                    </a:solidFill>
                  </a:rPr>
                  <a:t>  lower half of the </a:t>
                </a:r>
                <a:r>
                  <a:rPr lang="en-US" sz="2400" dirty="0" smtClean="0">
                    <a:solidFill>
                      <a:srgbClr val="FF0000"/>
                    </a:solidFill>
                  </a:rPr>
                  <a:t>data</a:t>
                </a:r>
                <a:endParaRPr lang="en-US" sz="2400" dirty="0">
                  <a:solidFill>
                    <a:srgbClr val="FF0000"/>
                  </a:solidFill>
                </a:endParaRPr>
              </a:p>
              <a:p>
                <a:pPr algn="ctr"/>
                <a:r>
                  <a:rPr lang="en-US" sz="2400" dirty="0" smtClean="0">
                    <a:solidFill>
                      <a:srgbClr val="FF0000"/>
                    </a:solidFill>
                  </a:rPr>
                  <a:t>12.9, 12.9,     </a:t>
                </a:r>
                <a:r>
                  <a:rPr lang="en-US" sz="2400" b="1" dirty="0" smtClean="0">
                    <a:solidFill>
                      <a:srgbClr val="FF0000"/>
                    </a:solidFill>
                  </a:rPr>
                  <a:t>13.1</a:t>
                </a:r>
                <a:r>
                  <a:rPr lang="en-US" sz="2400" dirty="0" smtClean="0">
                    <a:solidFill>
                      <a:srgbClr val="FF0000"/>
                    </a:solidFill>
                  </a:rPr>
                  <a:t>      13.3, 13.4 </a:t>
                </a:r>
              </a:p>
              <a:p>
                <a:pPr algn="ctr"/>
                <a:endParaRPr lang="en-US" sz="2400" dirty="0"/>
              </a:p>
              <a:p>
                <a:pPr algn="ctr"/>
                <a:r>
                  <a:rPr lang="en-US" sz="2400" dirty="0" smtClean="0"/>
                  <a:t>    </a:t>
                </a:r>
                <a:r>
                  <a:rPr lang="en-US" sz="2400" dirty="0" smtClean="0">
                    <a:solidFill>
                      <a:srgbClr val="7030A0"/>
                    </a:solidFill>
                  </a:rPr>
                  <a:t>Median </a:t>
                </a:r>
                <a:r>
                  <a:rPr lang="en-US" sz="2400" dirty="0">
                    <a:solidFill>
                      <a:srgbClr val="7030A0"/>
                    </a:solidFill>
                  </a:rPr>
                  <a:t>of the  </a:t>
                </a:r>
                <a14:m>
                  <m:oMath xmlns:m="http://schemas.openxmlformats.org/officeDocument/2006/math">
                    <m:r>
                      <a:rPr lang="en-US" sz="2400" i="1">
                        <a:solidFill>
                          <a:srgbClr val="7030A0"/>
                        </a:solidFill>
                        <a:latin typeface="Cambria Math"/>
                      </a:rPr>
                      <m:t>↓</m:t>
                    </m:r>
                  </m:oMath>
                </a14:m>
                <a:r>
                  <a:rPr lang="en-US" sz="2400" dirty="0">
                    <a:solidFill>
                      <a:srgbClr val="7030A0"/>
                    </a:solidFill>
                  </a:rPr>
                  <a:t>  upper half of data</a:t>
                </a:r>
              </a:p>
              <a:p>
                <a:pPr algn="ctr"/>
                <a:r>
                  <a:rPr lang="en-US" sz="2400" dirty="0" smtClean="0">
                    <a:solidFill>
                      <a:srgbClr val="7030A0"/>
                    </a:solidFill>
                  </a:rPr>
                  <a:t>14.2</a:t>
                </a:r>
                <a:r>
                  <a:rPr lang="en-US" sz="2400" dirty="0">
                    <a:solidFill>
                      <a:srgbClr val="7030A0"/>
                    </a:solidFill>
                  </a:rPr>
                  <a:t>, 14.4,    </a:t>
                </a:r>
                <a:r>
                  <a:rPr lang="en-US" sz="2400" b="1" dirty="0">
                    <a:solidFill>
                      <a:srgbClr val="7030A0"/>
                    </a:solidFill>
                  </a:rPr>
                  <a:t>14.9</a:t>
                </a:r>
                <a:r>
                  <a:rPr lang="en-US" sz="2400" dirty="0">
                    <a:solidFill>
                      <a:srgbClr val="7030A0"/>
                    </a:solidFill>
                  </a:rPr>
                  <a:t>     14.9, 15.8</a:t>
                </a:r>
              </a:p>
              <a:p>
                <a:pPr algn="ctr"/>
                <a:r>
                  <a:rPr lang="en-US" sz="2400" dirty="0"/>
                  <a:t> </a:t>
                </a:r>
              </a:p>
            </p:txBody>
          </p:sp>
        </mc:Choice>
        <mc:Fallback xmlns="">
          <p:sp>
            <p:nvSpPr>
              <p:cNvPr id="5" name="Rectangle 4"/>
              <p:cNvSpPr>
                <a:spLocks noRot="1" noChangeAspect="1" noMove="1" noResize="1" noEditPoints="1" noAdjustHandles="1" noChangeArrowheads="1" noChangeShapeType="1" noTextEdit="1"/>
              </p:cNvSpPr>
              <p:nvPr/>
            </p:nvSpPr>
            <p:spPr>
              <a:xfrm>
                <a:off x="990600" y="3810000"/>
                <a:ext cx="7010400" cy="2308324"/>
              </a:xfrm>
              <a:prstGeom prst="rect">
                <a:avLst/>
              </a:prstGeom>
              <a:blipFill rotWithShape="1">
                <a:blip r:embed="rId3"/>
                <a:stretch>
                  <a:fillRect t="-2111"/>
                </a:stretch>
              </a:blipFill>
            </p:spPr>
            <p:txBody>
              <a:bodyPr/>
              <a:lstStyle/>
              <a:p>
                <a:r>
                  <a:rPr lang="en-US">
                    <a:noFill/>
                  </a:rPr>
                  <a:t> </a:t>
                </a:r>
              </a:p>
            </p:txBody>
          </p:sp>
        </mc:Fallback>
      </mc:AlternateContent>
      <p:sp>
        <p:nvSpPr>
          <p:cNvPr id="7" name="Rectangle 6"/>
          <p:cNvSpPr/>
          <p:nvPr/>
        </p:nvSpPr>
        <p:spPr>
          <a:xfrm>
            <a:off x="457200" y="5874603"/>
            <a:ext cx="8458200" cy="830997"/>
          </a:xfrm>
          <a:prstGeom prst="rect">
            <a:avLst/>
          </a:prstGeom>
        </p:spPr>
        <p:txBody>
          <a:bodyPr wrap="square">
            <a:spAutoFit/>
          </a:bodyPr>
          <a:lstStyle/>
          <a:p>
            <a:pPr algn="ctr"/>
            <a:r>
              <a:rPr lang="en-US" sz="2400" dirty="0">
                <a:solidFill>
                  <a:srgbClr val="06CA7B"/>
                </a:solidFill>
                <a:latin typeface="Berlin Sans FB" pitchFamily="34" charset="0"/>
              </a:rPr>
              <a:t>So the Lower Quartile (LQ) of this data set is: 13.1</a:t>
            </a:r>
          </a:p>
          <a:p>
            <a:pPr algn="ctr"/>
            <a:r>
              <a:rPr lang="en-US" sz="2400" dirty="0">
                <a:solidFill>
                  <a:srgbClr val="06CA7B"/>
                </a:solidFill>
                <a:latin typeface="Berlin Sans FB" pitchFamily="34" charset="0"/>
              </a:rPr>
              <a:t>So the Upper Quartile (UQ) of this data set is: 14.9</a:t>
            </a:r>
          </a:p>
        </p:txBody>
      </p:sp>
    </p:spTree>
    <p:extLst>
      <p:ext uri="{BB962C8B-B14F-4D97-AF65-F5344CB8AC3E}">
        <p14:creationId xmlns:p14="http://schemas.microsoft.com/office/powerpoint/2010/main" val="380740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 calcmode="lin" valueType="num">
                                      <p:cBhvr additive="base">
                                        <p:cTn id="1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 calcmode="lin" valueType="num">
                                      <p:cBhvr additive="base">
                                        <p:cTn id="2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1000"/>
                                        <p:tgtEl>
                                          <p:spTgt spid="5">
                                            <p:txEl>
                                              <p:pRg st="0" end="0"/>
                                            </p:txEl>
                                          </p:spTgt>
                                        </p:tgtEl>
                                      </p:cBhvr>
                                    </p:animEffect>
                                    <p:anim calcmode="lin" valueType="num">
                                      <p:cBhvr>
                                        <p:cTn id="2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1000"/>
                                        <p:tgtEl>
                                          <p:spTgt spid="5">
                                            <p:txEl>
                                              <p:pRg st="1" end="1"/>
                                            </p:txEl>
                                          </p:spTgt>
                                        </p:tgtEl>
                                      </p:cBhvr>
                                    </p:animEffect>
                                    <p:anim calcmode="lin" valueType="num">
                                      <p:cBhvr>
                                        <p:cTn id="3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1000"/>
                                        <p:tgtEl>
                                          <p:spTgt spid="5">
                                            <p:txEl>
                                              <p:pRg st="3" end="3"/>
                                            </p:txEl>
                                          </p:spTgt>
                                        </p:tgtEl>
                                      </p:cBhvr>
                                    </p:animEffect>
                                    <p:anim calcmode="lin" valueType="num">
                                      <p:cBhvr>
                                        <p:cTn id="3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3" end="3"/>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1000"/>
                                        <p:tgtEl>
                                          <p:spTgt spid="5">
                                            <p:txEl>
                                              <p:pRg st="4" end="4"/>
                                            </p:txEl>
                                          </p:spTgt>
                                        </p:tgtEl>
                                      </p:cBhvr>
                                    </p:animEffect>
                                    <p:anim calcmode="lin" valueType="num">
                                      <p:cBhvr>
                                        <p:cTn id="4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1000"/>
                                        <p:tgtEl>
                                          <p:spTgt spid="5">
                                            <p:txEl>
                                              <p:pRg st="5" end="5"/>
                                            </p:txEl>
                                          </p:spTgt>
                                        </p:tgtEl>
                                      </p:cBhvr>
                                    </p:animEffect>
                                    <p:anim calcmode="lin" valueType="num">
                                      <p:cBhvr>
                                        <p:cTn id="4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7">
                                            <p:txEl>
                                              <p:pRg st="0" end="0"/>
                                            </p:txEl>
                                          </p:spTgt>
                                        </p:tgtEl>
                                        <p:attrNameLst>
                                          <p:attrName>style.visibility</p:attrName>
                                        </p:attrNameLst>
                                      </p:cBhvr>
                                      <p:to>
                                        <p:strVal val="visible"/>
                                      </p:to>
                                    </p:set>
                                    <p:anim calcmode="lin" valueType="num">
                                      <p:cBhvr additive="base">
                                        <p:cTn id="54"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7">
                                            <p:txEl>
                                              <p:pRg st="0" end="0"/>
                                            </p:txEl>
                                          </p:spTgt>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7">
                                            <p:txEl>
                                              <p:pRg st="1" end="1"/>
                                            </p:txEl>
                                          </p:spTgt>
                                        </p:tgtEl>
                                        <p:attrNameLst>
                                          <p:attrName>style.visibility</p:attrName>
                                        </p:attrNameLst>
                                      </p:cBhvr>
                                      <p:to>
                                        <p:strVal val="visible"/>
                                      </p:to>
                                    </p:set>
                                    <p:anim calcmode="lin" valueType="num">
                                      <p:cBhvr additive="base">
                                        <p:cTn id="58"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304800" y="685800"/>
                <a:ext cx="8305800" cy="1754326"/>
              </a:xfrm>
              <a:prstGeom prst="rect">
                <a:avLst/>
              </a:prstGeom>
            </p:spPr>
            <p:txBody>
              <a:bodyPr wrap="square">
                <a:spAutoFit/>
              </a:bodyPr>
              <a:lstStyle/>
              <a:p>
                <a:pPr algn="ctr"/>
                <a:r>
                  <a:rPr lang="en-US" sz="3600" u="sng" dirty="0"/>
                  <a:t>Now find the IQR:</a:t>
                </a:r>
                <a:endParaRPr lang="en-US" sz="3600" dirty="0"/>
              </a:p>
              <a:p>
                <a:pPr algn="ctr"/>
                <a:r>
                  <a:rPr lang="en-US" sz="3600" b="1" dirty="0"/>
                  <a:t>Upper Quartile – Lower Quartile = IQR</a:t>
                </a:r>
                <a:endParaRPr lang="en-US" sz="3600" dirty="0"/>
              </a:p>
              <a:p>
                <a:pPr algn="ctr"/>
                <a14:m>
                  <m:oMathPara xmlns:m="http://schemas.openxmlformats.org/officeDocument/2006/math">
                    <m:oMathParaPr>
                      <m:jc m:val="centerGroup"/>
                    </m:oMathParaPr>
                    <m:oMath xmlns:m="http://schemas.openxmlformats.org/officeDocument/2006/math">
                      <m:r>
                        <a:rPr lang="en-US" sz="3600" b="1" i="1">
                          <a:latin typeface="Cambria Math"/>
                        </a:rPr>
                        <m:t>𝟏𝟒</m:t>
                      </m:r>
                      <m:r>
                        <a:rPr lang="en-US" sz="3600" b="1" i="1">
                          <a:latin typeface="Cambria Math"/>
                        </a:rPr>
                        <m:t>.</m:t>
                      </m:r>
                      <m:r>
                        <a:rPr lang="en-US" sz="3600" b="1" i="1">
                          <a:latin typeface="Cambria Math"/>
                        </a:rPr>
                        <m:t>𝟗</m:t>
                      </m:r>
                      <m:r>
                        <a:rPr lang="en-US" sz="3600" b="1" i="1">
                          <a:latin typeface="Cambria Math"/>
                        </a:rPr>
                        <m:t>−</m:t>
                      </m:r>
                      <m:r>
                        <a:rPr lang="en-US" sz="3600" b="1" i="1">
                          <a:latin typeface="Cambria Math"/>
                        </a:rPr>
                        <m:t>𝟏𝟑</m:t>
                      </m:r>
                      <m:r>
                        <a:rPr lang="en-US" sz="3600" b="1" i="1">
                          <a:latin typeface="Cambria Math"/>
                        </a:rPr>
                        <m:t>.</m:t>
                      </m:r>
                      <m:r>
                        <a:rPr lang="en-US" sz="3600" b="1" i="1">
                          <a:latin typeface="Cambria Math"/>
                        </a:rPr>
                        <m:t>𝟏</m:t>
                      </m:r>
                      <m:r>
                        <a:rPr lang="en-US" sz="3600" b="1" i="1">
                          <a:latin typeface="Cambria Math"/>
                        </a:rPr>
                        <m:t>=</m:t>
                      </m:r>
                      <m:r>
                        <a:rPr lang="en-US" sz="3600" b="1" i="1">
                          <a:latin typeface="Cambria Math"/>
                        </a:rPr>
                        <m:t>𝟏</m:t>
                      </m:r>
                      <m:r>
                        <a:rPr lang="en-US" sz="3600" b="1" i="1">
                          <a:latin typeface="Cambria Math"/>
                        </a:rPr>
                        <m:t>.</m:t>
                      </m:r>
                      <m:r>
                        <a:rPr lang="en-US" sz="3600" b="1" i="1">
                          <a:latin typeface="Cambria Math"/>
                        </a:rPr>
                        <m:t>𝟖</m:t>
                      </m:r>
                    </m:oMath>
                  </m:oMathPara>
                </a14:m>
                <a:endParaRPr lang="en-US" sz="3600" dirty="0"/>
              </a:p>
            </p:txBody>
          </p:sp>
        </mc:Choice>
        <mc:Fallback xmlns="">
          <p:sp>
            <p:nvSpPr>
              <p:cNvPr id="4" name="Rectangle 3"/>
              <p:cNvSpPr>
                <a:spLocks noRot="1" noChangeAspect="1" noMove="1" noResize="1" noEditPoints="1" noAdjustHandles="1" noChangeArrowheads="1" noChangeShapeType="1" noTextEdit="1"/>
              </p:cNvSpPr>
              <p:nvPr/>
            </p:nvSpPr>
            <p:spPr>
              <a:xfrm>
                <a:off x="304800" y="685800"/>
                <a:ext cx="8305800" cy="1754326"/>
              </a:xfrm>
              <a:prstGeom prst="rect">
                <a:avLst/>
              </a:prstGeom>
              <a:blipFill rotWithShape="1">
                <a:blip r:embed="rId2"/>
                <a:stretch>
                  <a:fillRect t="-5226"/>
                </a:stretch>
              </a:blipFill>
            </p:spPr>
            <p:txBody>
              <a:bodyPr/>
              <a:lstStyle/>
              <a:p>
                <a:r>
                  <a:rPr lang="en-US">
                    <a:noFill/>
                  </a:rPr>
                  <a:t> </a:t>
                </a:r>
              </a:p>
            </p:txBody>
          </p:sp>
        </mc:Fallback>
      </mc:AlternateContent>
    </p:spTree>
    <p:extLst>
      <p:ext uri="{BB962C8B-B14F-4D97-AF65-F5344CB8AC3E}">
        <p14:creationId xmlns:p14="http://schemas.microsoft.com/office/powerpoint/2010/main" val="88811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8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smtClean="0"/>
              <a:t>Your Turn!</a:t>
            </a:r>
            <a:endParaRPr lang="en-US" b="1" dirty="0"/>
          </a:p>
        </p:txBody>
      </p:sp>
      <mc:AlternateContent xmlns:mc="http://schemas.openxmlformats.org/markup-compatibility/2006" xmlns:a14="http://schemas.microsoft.com/office/drawing/2010/main">
        <mc:Choice Requires="a14">
          <p:sp>
            <p:nvSpPr>
              <p:cNvPr id="4" name="Rectangle 3"/>
              <p:cNvSpPr/>
              <p:nvPr/>
            </p:nvSpPr>
            <p:spPr>
              <a:xfrm>
                <a:off x="304800" y="533400"/>
                <a:ext cx="8458200" cy="5632311"/>
              </a:xfrm>
              <a:prstGeom prst="rect">
                <a:avLst/>
              </a:prstGeom>
            </p:spPr>
            <p:txBody>
              <a:bodyPr wrap="square">
                <a:spAutoFit/>
              </a:bodyPr>
              <a:lstStyle/>
              <a:p>
                <a:r>
                  <a:rPr lang="en-US" sz="3000" b="1" u="sng" dirty="0" smtClean="0"/>
                  <a:t>Find </a:t>
                </a:r>
                <a:r>
                  <a:rPr lang="en-US" sz="3000" b="1" u="sng" dirty="0"/>
                  <a:t>the LQ, UQ, and </a:t>
                </a:r>
                <a:r>
                  <a:rPr lang="en-US" sz="3000" b="1" u="sng" dirty="0" smtClean="0"/>
                  <a:t>IQR:</a:t>
                </a:r>
                <a:endParaRPr lang="en-US" sz="3000" dirty="0"/>
              </a:p>
              <a:p>
                <a:r>
                  <a:rPr lang="en-US" sz="3000" dirty="0"/>
                  <a:t>2, 24, 6, 13, 8, 6, 11, 4</a:t>
                </a:r>
              </a:p>
              <a:p>
                <a:r>
                  <a:rPr lang="en-US" sz="3000" dirty="0"/>
                  <a:t> </a:t>
                </a:r>
              </a:p>
              <a:p>
                <a:r>
                  <a:rPr lang="en-US" sz="3000" dirty="0"/>
                  <a:t>(Reorder!)   2, 4, 6, 6, 8, 11, 13, 24</a:t>
                </a:r>
              </a:p>
              <a:p>
                <a:endParaRPr lang="en-US" sz="3000" dirty="0" smtClean="0"/>
              </a:p>
              <a:p>
                <a:r>
                  <a:rPr lang="en-US" sz="3000" dirty="0" smtClean="0"/>
                  <a:t>Median</a:t>
                </a:r>
                <a:r>
                  <a:rPr lang="en-US" sz="3000" dirty="0"/>
                  <a:t>: </a:t>
                </a:r>
                <a14:m>
                  <m:oMath xmlns:m="http://schemas.openxmlformats.org/officeDocument/2006/math">
                    <m:r>
                      <a:rPr lang="en-US" sz="3000" i="1">
                        <a:latin typeface="Cambria Math"/>
                      </a:rPr>
                      <m:t>6+8=14÷2=</m:t>
                    </m:r>
                    <m:r>
                      <a:rPr lang="en-US" sz="3000" b="1" i="1">
                        <a:latin typeface="Cambria Math"/>
                      </a:rPr>
                      <m:t>𝟕</m:t>
                    </m:r>
                  </m:oMath>
                </a14:m>
                <a:endParaRPr lang="en-US" sz="3000" dirty="0"/>
              </a:p>
              <a:p>
                <a:endParaRPr lang="en-US" sz="3000" dirty="0" smtClean="0"/>
              </a:p>
              <a:p>
                <a:r>
                  <a:rPr lang="en-US" sz="3000" dirty="0" smtClean="0"/>
                  <a:t>LQ</a:t>
                </a:r>
                <a:r>
                  <a:rPr lang="en-US" sz="3000" dirty="0"/>
                  <a:t>: </a:t>
                </a:r>
                <a14:m>
                  <m:oMath xmlns:m="http://schemas.openxmlformats.org/officeDocument/2006/math">
                    <m:r>
                      <a:rPr lang="en-US" sz="3000" i="1">
                        <a:latin typeface="Cambria Math"/>
                      </a:rPr>
                      <m:t>4+6=10÷2=</m:t>
                    </m:r>
                    <m:r>
                      <a:rPr lang="en-US" sz="3000" b="1" i="1">
                        <a:latin typeface="Cambria Math"/>
                      </a:rPr>
                      <m:t>𝟓</m:t>
                    </m:r>
                  </m:oMath>
                </a14:m>
                <a:endParaRPr lang="en-US" sz="3000" dirty="0"/>
              </a:p>
              <a:p>
                <a:endParaRPr lang="en-US" sz="3000" dirty="0" smtClean="0"/>
              </a:p>
              <a:p>
                <a:r>
                  <a:rPr lang="en-US" sz="3000" dirty="0" smtClean="0"/>
                  <a:t>UQ</a:t>
                </a:r>
                <a:r>
                  <a:rPr lang="en-US" sz="3000" dirty="0"/>
                  <a:t>: </a:t>
                </a:r>
                <a14:m>
                  <m:oMath xmlns:m="http://schemas.openxmlformats.org/officeDocument/2006/math">
                    <m:r>
                      <a:rPr lang="en-US" sz="3000" i="1">
                        <a:latin typeface="Cambria Math"/>
                      </a:rPr>
                      <m:t>11+13=24÷2=</m:t>
                    </m:r>
                    <m:r>
                      <a:rPr lang="en-US" sz="3000" b="1" i="1">
                        <a:latin typeface="Cambria Math"/>
                      </a:rPr>
                      <m:t>𝟏𝟐</m:t>
                    </m:r>
                  </m:oMath>
                </a14:m>
                <a:endParaRPr lang="en-US" sz="3000" dirty="0"/>
              </a:p>
              <a:p>
                <a:endParaRPr lang="en-US" sz="3000" dirty="0" smtClean="0"/>
              </a:p>
              <a:p>
                <a:r>
                  <a:rPr lang="en-US" sz="3000" dirty="0"/>
                  <a:t>IQR:</a:t>
                </a:r>
                <a14:m>
                  <m:oMath xmlns:m="http://schemas.openxmlformats.org/officeDocument/2006/math">
                    <m:r>
                      <a:rPr lang="en-US" sz="3000" i="1">
                        <a:latin typeface="Cambria Math"/>
                      </a:rPr>
                      <m:t>12−5=</m:t>
                    </m:r>
                    <m:r>
                      <a:rPr lang="en-US" sz="3000" b="1" i="1">
                        <a:latin typeface="Cambria Math"/>
                      </a:rPr>
                      <m:t>𝟕</m:t>
                    </m:r>
                  </m:oMath>
                </a14:m>
                <a:endParaRPr lang="en-US" sz="3000" dirty="0"/>
              </a:p>
            </p:txBody>
          </p:sp>
        </mc:Choice>
        <mc:Fallback xmlns="">
          <p:sp>
            <p:nvSpPr>
              <p:cNvPr id="4" name="Rectangle 3"/>
              <p:cNvSpPr>
                <a:spLocks noRot="1" noChangeAspect="1" noMove="1" noResize="1" noEditPoints="1" noAdjustHandles="1" noChangeArrowheads="1" noChangeShapeType="1" noTextEdit="1"/>
              </p:cNvSpPr>
              <p:nvPr/>
            </p:nvSpPr>
            <p:spPr>
              <a:xfrm>
                <a:off x="304800" y="533400"/>
                <a:ext cx="8458200" cy="5632311"/>
              </a:xfrm>
              <a:prstGeom prst="rect">
                <a:avLst/>
              </a:prstGeom>
              <a:blipFill rotWithShape="1">
                <a:blip r:embed="rId2"/>
                <a:stretch>
                  <a:fillRect l="-1657" t="-1300" b="-2492"/>
                </a:stretch>
              </a:blipFill>
            </p:spPr>
            <p:txBody>
              <a:bodyPr/>
              <a:lstStyle/>
              <a:p>
                <a:r>
                  <a:rPr lang="en-US">
                    <a:noFill/>
                  </a:rPr>
                  <a:t> </a:t>
                </a:r>
              </a:p>
            </p:txBody>
          </p:sp>
        </mc:Fallback>
      </mc:AlternateContent>
    </p:spTree>
    <p:extLst>
      <p:ext uri="{BB962C8B-B14F-4D97-AF65-F5344CB8AC3E}">
        <p14:creationId xmlns:p14="http://schemas.microsoft.com/office/powerpoint/2010/main" val="272585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 calcmode="lin" valueType="num">
                                      <p:cBhvr additive="base">
                                        <p:cTn id="3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anim calcmode="lin" valueType="num">
                                      <p:cBhvr additive="base">
                                        <p:cTn id="43"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228600" y="23872"/>
                <a:ext cx="8555182" cy="6986528"/>
              </a:xfrm>
              <a:prstGeom prst="rect">
                <a:avLst/>
              </a:prstGeom>
            </p:spPr>
            <p:txBody>
              <a:bodyPr wrap="square">
                <a:spAutoFit/>
              </a:bodyPr>
              <a:lstStyle/>
              <a:p>
                <a:pPr algn="ctr"/>
                <a:r>
                  <a:rPr lang="en-US" sz="2800" b="1" u="sng" dirty="0">
                    <a:solidFill>
                      <a:schemeClr val="accent6"/>
                    </a:solidFill>
                    <a:latin typeface="Berlin Sans FB" pitchFamily="34" charset="0"/>
                  </a:rPr>
                  <a:t>Outliers-</a:t>
                </a:r>
                <a:r>
                  <a:rPr lang="en-US" sz="2800" dirty="0">
                    <a:solidFill>
                      <a:schemeClr val="accent6"/>
                    </a:solidFill>
                    <a:latin typeface="Berlin Sans FB" pitchFamily="34" charset="0"/>
                  </a:rPr>
                  <a:t> Data that is 1.5 times more than the value of the Interquartile Range (IQR) beyond the quartiles.</a:t>
                </a:r>
              </a:p>
              <a:p>
                <a:r>
                  <a:rPr lang="en-US" sz="2800" dirty="0"/>
                  <a:t> </a:t>
                </a:r>
              </a:p>
              <a:p>
                <a:r>
                  <a:rPr lang="en-US" sz="2800" b="1" u="sng" dirty="0"/>
                  <a:t>Example 3: Find any outliers for the data set.</a:t>
                </a:r>
                <a:endParaRPr lang="en-US" sz="2800" dirty="0"/>
              </a:p>
              <a:p>
                <a:r>
                  <a:rPr lang="en-US" sz="2800" dirty="0"/>
                  <a:t>1.)First must find the IQR of our data set. {Thus, we must we must order data, find median, LQ and UQ</a:t>
                </a:r>
                <a:r>
                  <a:rPr lang="en-US" sz="2800" dirty="0" smtClean="0"/>
                  <a:t>}</a:t>
                </a:r>
                <a:r>
                  <a:rPr lang="en-US" sz="2800" dirty="0"/>
                  <a:t> </a:t>
                </a:r>
              </a:p>
              <a:p>
                <a:pPr algn="ctr"/>
                <a:r>
                  <a:rPr lang="en-US" sz="2800" b="1" dirty="0"/>
                  <a:t>2, 3, 5, 7, 9, 12, 16, 21, 43</a:t>
                </a:r>
              </a:p>
              <a:p>
                <a:endParaRPr lang="en-US" sz="2800" dirty="0" smtClean="0"/>
              </a:p>
              <a:p>
                <a:r>
                  <a:rPr lang="en-US" sz="2800" dirty="0" smtClean="0"/>
                  <a:t>Median = </a:t>
                </a:r>
                <a:r>
                  <a:rPr lang="en-US" sz="2800" b="1" dirty="0" smtClean="0"/>
                  <a:t>9</a:t>
                </a:r>
                <a:r>
                  <a:rPr lang="en-US" sz="2800" dirty="0"/>
                  <a:t>	</a:t>
                </a:r>
                <a:endParaRPr lang="en-US" sz="2800" dirty="0" smtClean="0"/>
              </a:p>
              <a:p>
                <a:endParaRPr lang="en-US" sz="2800" dirty="0" smtClean="0"/>
              </a:p>
              <a:p>
                <a:r>
                  <a:rPr lang="en-US" sz="2800" dirty="0" smtClean="0"/>
                  <a:t>Lower </a:t>
                </a:r>
                <a:r>
                  <a:rPr lang="en-US" sz="2800" dirty="0"/>
                  <a:t>Quartile: </a:t>
                </a:r>
                <a14:m>
                  <m:oMath xmlns:m="http://schemas.openxmlformats.org/officeDocument/2006/math">
                    <m:r>
                      <a:rPr lang="en-US" sz="2800" i="1">
                        <a:latin typeface="Cambria Math"/>
                      </a:rPr>
                      <m:t>3+5=8÷2=</m:t>
                    </m:r>
                    <m:r>
                      <a:rPr lang="en-US" sz="2800" b="1" i="1">
                        <a:latin typeface="Cambria Math"/>
                      </a:rPr>
                      <m:t>𝟒</m:t>
                    </m:r>
                  </m:oMath>
                </a14:m>
                <a:r>
                  <a:rPr lang="en-US" sz="2800" dirty="0"/>
                  <a:t>	</a:t>
                </a:r>
                <a:endParaRPr lang="en-US" sz="2800" dirty="0" smtClean="0"/>
              </a:p>
              <a:p>
                <a:endParaRPr lang="en-US" sz="2800" dirty="0" smtClean="0"/>
              </a:p>
              <a:p>
                <a:r>
                  <a:rPr lang="en-US" sz="2800" dirty="0" smtClean="0"/>
                  <a:t>Upper </a:t>
                </a:r>
                <a:r>
                  <a:rPr lang="en-US" sz="2800" dirty="0"/>
                  <a:t>Quartile: </a:t>
                </a:r>
                <a14:m>
                  <m:oMath xmlns:m="http://schemas.openxmlformats.org/officeDocument/2006/math">
                    <m:r>
                      <a:rPr lang="en-US" sz="2800" i="1">
                        <a:latin typeface="Cambria Math"/>
                      </a:rPr>
                      <m:t>16+21=37÷2=</m:t>
                    </m:r>
                    <m:r>
                      <a:rPr lang="en-US" sz="2800" b="1" i="1">
                        <a:latin typeface="Cambria Math"/>
                      </a:rPr>
                      <m:t>𝟏𝟖</m:t>
                    </m:r>
                    <m:r>
                      <a:rPr lang="en-US" sz="2800" b="1" i="1">
                        <a:latin typeface="Cambria Math"/>
                      </a:rPr>
                      <m:t>.</m:t>
                    </m:r>
                    <m:r>
                      <a:rPr lang="en-US" sz="2800" b="1" i="1">
                        <a:latin typeface="Cambria Math"/>
                      </a:rPr>
                      <m:t>𝟓</m:t>
                    </m:r>
                  </m:oMath>
                </a14:m>
                <a:endParaRPr lang="en-US" sz="2800" dirty="0"/>
              </a:p>
              <a:p>
                <a:endParaRPr lang="en-US" sz="2800" dirty="0" smtClean="0"/>
              </a:p>
              <a:p>
                <a:r>
                  <a:rPr lang="en-US" sz="2800" dirty="0"/>
                  <a:t>IQR:</a:t>
                </a:r>
                <a14:m>
                  <m:oMath xmlns:m="http://schemas.openxmlformats.org/officeDocument/2006/math">
                    <m:r>
                      <a:rPr lang="en-US" sz="2800" i="1">
                        <a:latin typeface="Cambria Math"/>
                      </a:rPr>
                      <m:t>18.5−4=</m:t>
                    </m:r>
                    <m:r>
                      <a:rPr lang="en-US" sz="2800" b="1" i="1">
                        <a:latin typeface="Cambria Math"/>
                      </a:rPr>
                      <m:t>𝟏𝟒</m:t>
                    </m:r>
                    <m:r>
                      <a:rPr lang="en-US" sz="2800" b="1" i="1">
                        <a:latin typeface="Cambria Math"/>
                      </a:rPr>
                      <m:t>.</m:t>
                    </m:r>
                    <m:r>
                      <a:rPr lang="en-US" sz="2800" b="1" i="1">
                        <a:latin typeface="Cambria Math"/>
                      </a:rPr>
                      <m:t>𝟓</m:t>
                    </m:r>
                  </m:oMath>
                </a14:m>
                <a:endParaRPr lang="en-US" sz="2800" dirty="0"/>
              </a:p>
              <a:p>
                <a:r>
                  <a:rPr lang="en-US" sz="2800" dirty="0"/>
                  <a:t> </a:t>
                </a:r>
              </a:p>
            </p:txBody>
          </p:sp>
        </mc:Choice>
        <mc:Fallback xmlns="">
          <p:sp>
            <p:nvSpPr>
              <p:cNvPr id="4" name="Rectangle 3"/>
              <p:cNvSpPr>
                <a:spLocks noRot="1" noChangeAspect="1" noMove="1" noResize="1" noEditPoints="1" noAdjustHandles="1" noChangeArrowheads="1" noChangeShapeType="1" noTextEdit="1"/>
              </p:cNvSpPr>
              <p:nvPr/>
            </p:nvSpPr>
            <p:spPr>
              <a:xfrm>
                <a:off x="228600" y="23872"/>
                <a:ext cx="8555182" cy="6986528"/>
              </a:xfrm>
              <a:prstGeom prst="rect">
                <a:avLst/>
              </a:prstGeom>
              <a:blipFill rotWithShape="1">
                <a:blip r:embed="rId2"/>
                <a:stretch>
                  <a:fillRect l="-1497" t="-873" r="-1140"/>
                </a:stretch>
              </a:blipFill>
            </p:spPr>
            <p:txBody>
              <a:bodyPr/>
              <a:lstStyle/>
              <a:p>
                <a:r>
                  <a:rPr lang="en-US">
                    <a:noFill/>
                  </a:rPr>
                  <a:t> </a:t>
                </a:r>
              </a:p>
            </p:txBody>
          </p:sp>
        </mc:Fallback>
      </mc:AlternateContent>
    </p:spTree>
    <p:extLst>
      <p:ext uri="{BB962C8B-B14F-4D97-AF65-F5344CB8AC3E}">
        <p14:creationId xmlns:p14="http://schemas.microsoft.com/office/powerpoint/2010/main" val="35881617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304800" y="228600"/>
                <a:ext cx="8305800" cy="6124754"/>
              </a:xfrm>
              <a:prstGeom prst="rect">
                <a:avLst/>
              </a:prstGeom>
            </p:spPr>
            <p:txBody>
              <a:bodyPr wrap="square">
                <a:spAutoFit/>
              </a:bodyPr>
              <a:lstStyle/>
              <a:p>
                <a:r>
                  <a:rPr lang="en-US" sz="2800" dirty="0" smtClean="0"/>
                  <a:t>2.) Multiply the IQR, 14.5, by 1.5.</a:t>
                </a:r>
              </a:p>
              <a:p>
                <a:pPr/>
                <a14:m>
                  <m:oMathPara xmlns:m="http://schemas.openxmlformats.org/officeDocument/2006/math">
                    <m:oMathParaPr>
                      <m:jc m:val="centerGroup"/>
                    </m:oMathParaPr>
                    <m:oMath xmlns:m="http://schemas.openxmlformats.org/officeDocument/2006/math">
                      <m:r>
                        <a:rPr lang="en-US" sz="2800" i="1">
                          <a:latin typeface="Cambria Math"/>
                        </a:rPr>
                        <m:t>14.5×1.5=</m:t>
                      </m:r>
                      <m:r>
                        <a:rPr lang="en-US" sz="2800" b="1" i="1">
                          <a:latin typeface="Cambria Math"/>
                        </a:rPr>
                        <m:t>𝟐𝟏</m:t>
                      </m:r>
                      <m:r>
                        <a:rPr lang="en-US" sz="2800" b="1" i="1">
                          <a:latin typeface="Cambria Math"/>
                        </a:rPr>
                        <m:t>.</m:t>
                      </m:r>
                      <m:r>
                        <a:rPr lang="en-US" sz="2800" b="1" i="1">
                          <a:latin typeface="Cambria Math"/>
                        </a:rPr>
                        <m:t>𝟕𝟓</m:t>
                      </m:r>
                    </m:oMath>
                  </m:oMathPara>
                </a14:m>
                <a:endParaRPr lang="en-US" sz="2800" dirty="0"/>
              </a:p>
              <a:p>
                <a:r>
                  <a:rPr lang="en-US" sz="2800" dirty="0"/>
                  <a:t> </a:t>
                </a:r>
              </a:p>
              <a:p>
                <a:r>
                  <a:rPr lang="en-US" sz="2800" dirty="0"/>
                  <a:t>To find the limits for the outliers, </a:t>
                </a:r>
                <a:r>
                  <a:rPr lang="en-US" sz="2800" b="1" u="sng" dirty="0">
                    <a:solidFill>
                      <a:srgbClr val="3366FF"/>
                    </a:solidFill>
                  </a:rPr>
                  <a:t>add</a:t>
                </a:r>
                <a:r>
                  <a:rPr lang="en-US" sz="2800" dirty="0"/>
                  <a:t> 21.75 to the </a:t>
                </a:r>
                <a:r>
                  <a:rPr lang="en-US" sz="2800" b="1" dirty="0">
                    <a:solidFill>
                      <a:srgbClr val="3366FF"/>
                    </a:solidFill>
                  </a:rPr>
                  <a:t>upper</a:t>
                </a:r>
                <a:r>
                  <a:rPr lang="en-US" sz="2800" dirty="0"/>
                  <a:t> quartile, </a:t>
                </a:r>
                <a:r>
                  <a:rPr lang="en-US" sz="2800" b="1" u="sng" dirty="0">
                    <a:solidFill>
                      <a:srgbClr val="FF0000"/>
                    </a:solidFill>
                  </a:rPr>
                  <a:t>subtract</a:t>
                </a:r>
                <a:r>
                  <a:rPr lang="en-US" sz="2800" dirty="0"/>
                  <a:t> 21.75 to the </a:t>
                </a:r>
                <a:r>
                  <a:rPr lang="en-US" sz="2800" b="1" dirty="0">
                    <a:solidFill>
                      <a:srgbClr val="FF0000"/>
                    </a:solidFill>
                  </a:rPr>
                  <a:t>lower </a:t>
                </a:r>
                <a:r>
                  <a:rPr lang="en-US" sz="2800" dirty="0"/>
                  <a:t>quartile.</a:t>
                </a:r>
              </a:p>
              <a:p>
                <a:endParaRPr lang="en-US" sz="2800" dirty="0" smtClean="0"/>
              </a:p>
              <a:p>
                <a:r>
                  <a:rPr lang="en-US" sz="2800" dirty="0" smtClean="0"/>
                  <a:t>3</a:t>
                </a:r>
                <a:r>
                  <a:rPr lang="en-US" sz="2800" dirty="0"/>
                  <a:t>.) Add the product, 21.75, to the upper quartile to find the upper limit</a:t>
                </a:r>
              </a:p>
              <a:p>
                <a:r>
                  <a:rPr lang="en-US" sz="2800" dirty="0"/>
                  <a:t>18.5 + 21.75 = 40.25</a:t>
                </a:r>
              </a:p>
              <a:p>
                <a:r>
                  <a:rPr lang="en-US" sz="2800" dirty="0"/>
                  <a:t>4 – 21.75 =  </a:t>
                </a:r>
                <a:r>
                  <a:rPr lang="en-US" sz="2800" dirty="0" smtClean="0"/>
                  <a:t>–17.25</a:t>
                </a:r>
                <a:endParaRPr lang="en-US" sz="2800" dirty="0"/>
              </a:p>
              <a:p>
                <a:r>
                  <a:rPr lang="en-US" sz="2800" dirty="0"/>
                  <a:t> </a:t>
                </a:r>
              </a:p>
              <a:p>
                <a:pPr algn="ctr"/>
                <a:r>
                  <a:rPr lang="en-US" sz="2800" dirty="0">
                    <a:latin typeface="Berlin Sans FB" pitchFamily="34" charset="0"/>
                  </a:rPr>
                  <a:t>The limits for the outliers are –17.25 and 40.25. Since 43 is in our data set and is larger than the upper limit, it is an outlier for our data set.</a:t>
                </a:r>
              </a:p>
            </p:txBody>
          </p:sp>
        </mc:Choice>
        <mc:Fallback xmlns="">
          <p:sp>
            <p:nvSpPr>
              <p:cNvPr id="4" name="Rectangle 3"/>
              <p:cNvSpPr>
                <a:spLocks noRot="1" noChangeAspect="1" noMove="1" noResize="1" noEditPoints="1" noAdjustHandles="1" noChangeArrowheads="1" noChangeShapeType="1" noTextEdit="1"/>
              </p:cNvSpPr>
              <p:nvPr/>
            </p:nvSpPr>
            <p:spPr>
              <a:xfrm>
                <a:off x="304800" y="228600"/>
                <a:ext cx="8305800" cy="6124754"/>
              </a:xfrm>
              <a:prstGeom prst="rect">
                <a:avLst/>
              </a:prstGeom>
              <a:blipFill rotWithShape="1">
                <a:blip r:embed="rId2"/>
                <a:stretch>
                  <a:fillRect l="-1467" t="-896" r="-2054" b="-1793"/>
                </a:stretch>
              </a:blipFill>
            </p:spPr>
            <p:txBody>
              <a:bodyPr/>
              <a:lstStyle/>
              <a:p>
                <a:r>
                  <a:rPr lang="en-US">
                    <a:noFill/>
                  </a:rPr>
                  <a:t> </a:t>
                </a:r>
              </a:p>
            </p:txBody>
          </p:sp>
        </mc:Fallback>
      </mc:AlternateContent>
    </p:spTree>
    <p:extLst>
      <p:ext uri="{BB962C8B-B14F-4D97-AF65-F5344CB8AC3E}">
        <p14:creationId xmlns:p14="http://schemas.microsoft.com/office/powerpoint/2010/main" val="3579250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b="1" dirty="0" smtClean="0"/>
              <a:t>Spread</a:t>
            </a:r>
            <a:endParaRPr lang="en-US" b="1" dirty="0"/>
          </a:p>
        </p:txBody>
      </p:sp>
      <p:sp>
        <p:nvSpPr>
          <p:cNvPr id="3" name="Content Placeholder 2"/>
          <p:cNvSpPr>
            <a:spLocks noGrp="1"/>
          </p:cNvSpPr>
          <p:nvPr>
            <p:ph idx="1"/>
          </p:nvPr>
        </p:nvSpPr>
        <p:spPr>
          <a:xfrm>
            <a:off x="381000" y="1066800"/>
            <a:ext cx="8229600" cy="4525963"/>
          </a:xfrm>
        </p:spPr>
        <p:txBody>
          <a:bodyPr/>
          <a:lstStyle/>
          <a:p>
            <a:r>
              <a:rPr lang="en-US" dirty="0" smtClean="0">
                <a:latin typeface="Berlin Sans FB" pitchFamily="34" charset="0"/>
              </a:rPr>
              <a:t>The spread of data is how “spread out” the data is or how close together. We use range, Interquartile Range (IQR), and Standard Deviation to measure the spread of a data set.</a:t>
            </a:r>
          </a:p>
          <a:p>
            <a:r>
              <a:rPr lang="en-US" dirty="0" smtClean="0">
                <a:latin typeface="Berlin Sans FB" pitchFamily="34" charset="0"/>
              </a:rPr>
              <a:t>Today we will just talk about RANGE. (We will talk about IQR and SD in the coming days).</a:t>
            </a:r>
            <a:endParaRPr lang="en-US" dirty="0">
              <a:latin typeface="Berlin Sans FB" pitchFamily="34" charset="0"/>
            </a:endParaRPr>
          </a:p>
        </p:txBody>
      </p:sp>
    </p:spTree>
    <p:extLst>
      <p:ext uri="{BB962C8B-B14F-4D97-AF65-F5344CB8AC3E}">
        <p14:creationId xmlns:p14="http://schemas.microsoft.com/office/powerpoint/2010/main" val="2593361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8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smtClean="0"/>
              <a:t>Your Turn Again!</a:t>
            </a:r>
            <a:endParaRPr lang="en-US" b="1" dirty="0"/>
          </a:p>
        </p:txBody>
      </p:sp>
      <mc:AlternateContent xmlns:mc="http://schemas.openxmlformats.org/markup-compatibility/2006" xmlns:a14="http://schemas.microsoft.com/office/drawing/2010/main">
        <mc:Choice Requires="a14">
          <p:sp>
            <p:nvSpPr>
              <p:cNvPr id="3" name="Rectangle 2"/>
              <p:cNvSpPr/>
              <p:nvPr/>
            </p:nvSpPr>
            <p:spPr>
              <a:xfrm>
                <a:off x="228600" y="626269"/>
                <a:ext cx="8534400" cy="6155531"/>
              </a:xfrm>
              <a:prstGeom prst="rect">
                <a:avLst/>
              </a:prstGeom>
            </p:spPr>
            <p:txBody>
              <a:bodyPr wrap="square">
                <a:spAutoFit/>
              </a:bodyPr>
              <a:lstStyle/>
              <a:p>
                <a:pPr algn="ctr"/>
                <a:r>
                  <a:rPr lang="en-US" sz="3000" b="1" dirty="0" smtClean="0"/>
                  <a:t>6</a:t>
                </a:r>
                <a:r>
                  <a:rPr lang="en-US" sz="3000" b="1" dirty="0"/>
                  <a:t>, 15, 27, 28, 29, 30, 32, 38, 40, 59, 63</a:t>
                </a:r>
              </a:p>
              <a:p>
                <a:endParaRPr lang="en-US" sz="2800" dirty="0" smtClean="0"/>
              </a:p>
              <a:p>
                <a:r>
                  <a:rPr lang="en-US" sz="2800" dirty="0" smtClean="0"/>
                  <a:t>Median</a:t>
                </a:r>
                <a:r>
                  <a:rPr lang="en-US" sz="2800" dirty="0"/>
                  <a:t>: 30</a:t>
                </a:r>
              </a:p>
              <a:p>
                <a:r>
                  <a:rPr lang="en-US" sz="2800" dirty="0"/>
                  <a:t>LQ: 27</a:t>
                </a:r>
              </a:p>
              <a:p>
                <a:r>
                  <a:rPr lang="en-US" sz="2800" dirty="0"/>
                  <a:t>UQ: 40</a:t>
                </a:r>
              </a:p>
              <a:p>
                <a:r>
                  <a:rPr lang="en-US" sz="2800" dirty="0"/>
                  <a:t>IQR: </a:t>
                </a:r>
                <a14:m>
                  <m:oMath xmlns:m="http://schemas.openxmlformats.org/officeDocument/2006/math">
                    <m:r>
                      <a:rPr lang="en-US" sz="2800" i="1">
                        <a:latin typeface="Cambria Math"/>
                      </a:rPr>
                      <m:t>40−27=13</m:t>
                    </m:r>
                  </m:oMath>
                </a14:m>
                <a:r>
                  <a:rPr lang="en-US" sz="2800" dirty="0"/>
                  <a:t> </a:t>
                </a:r>
                <a14:m>
                  <m:oMath xmlns:m="http://schemas.openxmlformats.org/officeDocument/2006/math">
                    <m:r>
                      <a:rPr lang="en-US" sz="2800" i="1">
                        <a:latin typeface="Cambria Math"/>
                      </a:rPr>
                      <m:t>×1.5=</m:t>
                    </m:r>
                  </m:oMath>
                </a14:m>
                <a:r>
                  <a:rPr lang="en-US" sz="2800" dirty="0"/>
                  <a:t>19.5</a:t>
                </a:r>
              </a:p>
              <a:p>
                <a:r>
                  <a:rPr lang="en-US" sz="2800" dirty="0"/>
                  <a:t> </a:t>
                </a:r>
              </a:p>
              <a:p>
                <a:r>
                  <a:rPr lang="en-US" sz="2800" u="sng" dirty="0"/>
                  <a:t>Outlier Limits:</a:t>
                </a:r>
                <a:endParaRPr lang="en-US" sz="2800" dirty="0"/>
              </a:p>
              <a:p>
                <a:r>
                  <a:rPr lang="en-US" sz="2800" dirty="0"/>
                  <a:t>Lower Limit:</a:t>
                </a:r>
                <a14:m>
                  <m:oMath xmlns:m="http://schemas.openxmlformats.org/officeDocument/2006/math">
                    <m:r>
                      <a:rPr lang="en-US" sz="2800" i="1">
                        <a:latin typeface="Cambria Math"/>
                      </a:rPr>
                      <m:t>27−19.5=</m:t>
                    </m:r>
                    <m:r>
                      <a:rPr lang="en-US" sz="2800" b="1" i="1">
                        <a:latin typeface="Cambria Math"/>
                      </a:rPr>
                      <m:t>𝟕</m:t>
                    </m:r>
                    <m:r>
                      <a:rPr lang="en-US" sz="2800" b="1" i="1">
                        <a:latin typeface="Cambria Math"/>
                      </a:rPr>
                      <m:t>.</m:t>
                    </m:r>
                    <m:r>
                      <a:rPr lang="en-US" sz="2800" b="1" i="1">
                        <a:latin typeface="Cambria Math"/>
                      </a:rPr>
                      <m:t>𝟓</m:t>
                    </m:r>
                  </m:oMath>
                </a14:m>
                <a:endParaRPr lang="en-US" sz="2800" dirty="0"/>
              </a:p>
              <a:p>
                <a:r>
                  <a:rPr lang="en-US" sz="2800" dirty="0"/>
                  <a:t>Upper Limit: 40 + 19.5 = </a:t>
                </a:r>
                <a:r>
                  <a:rPr lang="en-US" sz="2800" b="1" dirty="0"/>
                  <a:t>59.5</a:t>
                </a:r>
                <a:endParaRPr lang="en-US" sz="2800" dirty="0"/>
              </a:p>
              <a:p>
                <a:r>
                  <a:rPr lang="en-US" sz="2800" dirty="0"/>
                  <a:t> </a:t>
                </a:r>
              </a:p>
              <a:p>
                <a:r>
                  <a:rPr lang="en-US" sz="2800" dirty="0"/>
                  <a:t>Any data in our data set that is less than 7.5 or greater than 59.5 is an outlier for our data set.</a:t>
                </a:r>
              </a:p>
              <a:p>
                <a:pPr algn="ctr"/>
                <a:r>
                  <a:rPr lang="en-US" sz="2800" b="1" dirty="0">
                    <a:solidFill>
                      <a:srgbClr val="FF0000"/>
                    </a:solidFill>
                  </a:rPr>
                  <a:t>The outliers for this data set are: 6 and 63</a:t>
                </a:r>
                <a:r>
                  <a:rPr lang="en-US" sz="2800" dirty="0"/>
                  <a:t>.</a:t>
                </a:r>
              </a:p>
            </p:txBody>
          </p:sp>
        </mc:Choice>
        <mc:Fallback xmlns="">
          <p:sp>
            <p:nvSpPr>
              <p:cNvPr id="3" name="Rectangle 2"/>
              <p:cNvSpPr>
                <a:spLocks noRot="1" noChangeAspect="1" noMove="1" noResize="1" noEditPoints="1" noAdjustHandles="1" noChangeArrowheads="1" noChangeShapeType="1" noTextEdit="1"/>
              </p:cNvSpPr>
              <p:nvPr/>
            </p:nvSpPr>
            <p:spPr>
              <a:xfrm>
                <a:off x="228600" y="626269"/>
                <a:ext cx="8534400" cy="6155531"/>
              </a:xfrm>
              <a:prstGeom prst="rect">
                <a:avLst/>
              </a:prstGeom>
              <a:blipFill rotWithShape="1">
                <a:blip r:embed="rId2"/>
                <a:stretch>
                  <a:fillRect l="-1500" t="-1188" b="-1881"/>
                </a:stretch>
              </a:blipFill>
            </p:spPr>
            <p:txBody>
              <a:bodyPr/>
              <a:lstStyle/>
              <a:p>
                <a:r>
                  <a:rPr lang="en-US">
                    <a:noFill/>
                  </a:rPr>
                  <a:t> </a:t>
                </a:r>
              </a:p>
            </p:txBody>
          </p:sp>
        </mc:Fallback>
      </mc:AlternateContent>
    </p:spTree>
    <p:extLst>
      <p:ext uri="{BB962C8B-B14F-4D97-AF65-F5344CB8AC3E}">
        <p14:creationId xmlns:p14="http://schemas.microsoft.com/office/powerpoint/2010/main" val="385695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500"/>
                                        <p:tgtEl>
                                          <p:spTgt spid="3">
                                            <p:txEl>
                                              <p:pRg st="11" end="1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3">
                                            <p:txEl>
                                              <p:pRg st="12" end="12"/>
                                            </p:txEl>
                                          </p:spTgt>
                                        </p:tgtEl>
                                        <p:attrNameLst>
                                          <p:attrName>style.visibility</p:attrName>
                                        </p:attrNameLst>
                                      </p:cBhvr>
                                      <p:to>
                                        <p:strVal val="visible"/>
                                      </p:to>
                                    </p:set>
                                    <p:animEffect transition="in" filter="wipe(down)">
                                      <p:cBhvr>
                                        <p:cTn id="56"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smtClean="0"/>
              <a:t>Extra Practice!</a:t>
            </a:r>
            <a:endParaRPr lang="en-US" b="1" dirty="0"/>
          </a:p>
        </p:txBody>
      </p:sp>
      <mc:AlternateContent xmlns:mc="http://schemas.openxmlformats.org/markup-compatibility/2006" xmlns:a14="http://schemas.microsoft.com/office/drawing/2010/main">
        <mc:Choice Requires="a14">
          <p:sp>
            <p:nvSpPr>
              <p:cNvPr id="3" name="Rectangle 2"/>
              <p:cNvSpPr/>
              <p:nvPr/>
            </p:nvSpPr>
            <p:spPr>
              <a:xfrm>
                <a:off x="228600" y="626269"/>
                <a:ext cx="8534400" cy="6155531"/>
              </a:xfrm>
              <a:prstGeom prst="rect">
                <a:avLst/>
              </a:prstGeom>
            </p:spPr>
            <p:txBody>
              <a:bodyPr wrap="square">
                <a:spAutoFit/>
              </a:bodyPr>
              <a:lstStyle/>
              <a:p>
                <a:pPr algn="ctr"/>
                <a:r>
                  <a:rPr lang="en-US" sz="3000" b="1" dirty="0" smtClean="0"/>
                  <a:t>56, 58, 57, 86, 43, 35, 76, 54, 91, 130, 42, 59 </a:t>
                </a:r>
                <a:endParaRPr lang="en-US" sz="3000" b="1" dirty="0"/>
              </a:p>
              <a:p>
                <a:endParaRPr lang="en-US" sz="2800" dirty="0" smtClean="0"/>
              </a:p>
              <a:p>
                <a:r>
                  <a:rPr lang="en-US" sz="2800" dirty="0" smtClean="0"/>
                  <a:t>Median</a:t>
                </a:r>
                <a:r>
                  <a:rPr lang="en-US" sz="2800" dirty="0"/>
                  <a:t>: </a:t>
                </a:r>
                <a:r>
                  <a:rPr lang="en-US" sz="2800" dirty="0" smtClean="0"/>
                  <a:t>57.5</a:t>
                </a:r>
                <a:endParaRPr lang="en-US" sz="2800" dirty="0"/>
              </a:p>
              <a:p>
                <a:r>
                  <a:rPr lang="en-US" sz="2800" dirty="0"/>
                  <a:t>LQ: </a:t>
                </a:r>
                <a:r>
                  <a:rPr lang="en-US" sz="2800" dirty="0" smtClean="0"/>
                  <a:t>48.5</a:t>
                </a:r>
                <a:endParaRPr lang="en-US" sz="2800" dirty="0"/>
              </a:p>
              <a:p>
                <a:r>
                  <a:rPr lang="en-US" sz="2800" dirty="0"/>
                  <a:t>UQ: </a:t>
                </a:r>
                <a:r>
                  <a:rPr lang="en-US" sz="2800" dirty="0" smtClean="0"/>
                  <a:t>81</a:t>
                </a:r>
                <a:endParaRPr lang="en-US" sz="2800" dirty="0"/>
              </a:p>
              <a:p>
                <a:r>
                  <a:rPr lang="en-US" sz="2800" dirty="0"/>
                  <a:t>IQR: </a:t>
                </a:r>
                <a14:m>
                  <m:oMath xmlns:m="http://schemas.openxmlformats.org/officeDocument/2006/math">
                    <m:r>
                      <a:rPr lang="en-US" sz="2800" i="1">
                        <a:latin typeface="Cambria Math"/>
                      </a:rPr>
                      <m:t>8</m:t>
                    </m:r>
                    <m:r>
                      <a:rPr lang="en-US" sz="2800" b="0" i="1" smtClean="0">
                        <a:latin typeface="Cambria Math"/>
                      </a:rPr>
                      <m:t>1</m:t>
                    </m:r>
                    <m:r>
                      <a:rPr lang="en-US" sz="2800" i="1">
                        <a:latin typeface="Cambria Math"/>
                      </a:rPr>
                      <m:t>−</m:t>
                    </m:r>
                    <m:r>
                      <a:rPr lang="en-US" sz="2800" b="0" i="1" smtClean="0">
                        <a:latin typeface="Cambria Math"/>
                      </a:rPr>
                      <m:t>48.5</m:t>
                    </m:r>
                    <m:r>
                      <a:rPr lang="en-US" sz="2800" i="1">
                        <a:latin typeface="Cambria Math"/>
                      </a:rPr>
                      <m:t>=</m:t>
                    </m:r>
                    <m:r>
                      <a:rPr lang="en-US" sz="2800" b="0" i="1" smtClean="0">
                        <a:latin typeface="Cambria Math"/>
                      </a:rPr>
                      <m:t>32.5</m:t>
                    </m:r>
                  </m:oMath>
                </a14:m>
                <a:r>
                  <a:rPr lang="en-US" sz="2800" dirty="0"/>
                  <a:t> </a:t>
                </a:r>
                <a14:m>
                  <m:oMath xmlns:m="http://schemas.openxmlformats.org/officeDocument/2006/math">
                    <m:r>
                      <a:rPr lang="en-US" sz="2800" i="1">
                        <a:latin typeface="Cambria Math"/>
                      </a:rPr>
                      <m:t>×1.5=</m:t>
                    </m:r>
                    <m:r>
                      <a:rPr lang="en-US" sz="2800" b="0" i="0" smtClean="0">
                        <a:latin typeface="Cambria Math"/>
                      </a:rPr>
                      <m:t>48</m:t>
                    </m:r>
                  </m:oMath>
                </a14:m>
                <a:r>
                  <a:rPr lang="en-US" sz="2800" dirty="0"/>
                  <a:t>.</a:t>
                </a:r>
                <a:r>
                  <a:rPr lang="en-US" sz="2800" dirty="0" smtClean="0"/>
                  <a:t>7</a:t>
                </a:r>
                <a:r>
                  <a:rPr lang="en-US" sz="2800" dirty="0"/>
                  <a:t>5</a:t>
                </a:r>
              </a:p>
              <a:p>
                <a:r>
                  <a:rPr lang="en-US" sz="2800" dirty="0"/>
                  <a:t> </a:t>
                </a:r>
              </a:p>
              <a:p>
                <a:r>
                  <a:rPr lang="en-US" sz="2800" u="sng" dirty="0"/>
                  <a:t>Outlier Limits:</a:t>
                </a:r>
                <a:endParaRPr lang="en-US" sz="2800" dirty="0"/>
              </a:p>
              <a:p>
                <a:r>
                  <a:rPr lang="en-US" sz="2800" dirty="0"/>
                  <a:t>Lower Limit:</a:t>
                </a:r>
                <a14:m>
                  <m:oMath xmlns:m="http://schemas.openxmlformats.org/officeDocument/2006/math">
                    <m:r>
                      <a:rPr lang="en-US" sz="2800" i="1">
                        <a:latin typeface="Cambria Math"/>
                      </a:rPr>
                      <m:t>4</m:t>
                    </m:r>
                    <m:r>
                      <a:rPr lang="en-US" sz="2800" b="0" i="1" smtClean="0">
                        <a:latin typeface="Cambria Math"/>
                      </a:rPr>
                      <m:t>8.5</m:t>
                    </m:r>
                    <m:r>
                      <a:rPr lang="en-US" sz="2800" i="1">
                        <a:latin typeface="Cambria Math"/>
                      </a:rPr>
                      <m:t>−</m:t>
                    </m:r>
                    <m:r>
                      <a:rPr lang="en-US" sz="2800" b="0" i="1" smtClean="0">
                        <a:latin typeface="Cambria Math"/>
                      </a:rPr>
                      <m:t>48.75</m:t>
                    </m:r>
                    <m:r>
                      <a:rPr lang="en-US" sz="2800" i="1">
                        <a:latin typeface="Cambria Math"/>
                      </a:rPr>
                      <m:t>=</m:t>
                    </m:r>
                    <m:r>
                      <a:rPr lang="en-US" sz="2800" b="1" i="1" smtClean="0">
                        <a:latin typeface="Cambria Math"/>
                      </a:rPr>
                      <m:t>−.</m:t>
                    </m:r>
                    <m:r>
                      <a:rPr lang="en-US" sz="2800" b="1" i="1" smtClean="0">
                        <a:latin typeface="Cambria Math"/>
                      </a:rPr>
                      <m:t>𝟐𝟓</m:t>
                    </m:r>
                  </m:oMath>
                </a14:m>
                <a:endParaRPr lang="en-US" sz="2800" b="1" dirty="0"/>
              </a:p>
              <a:p>
                <a:r>
                  <a:rPr lang="en-US" sz="2800" dirty="0"/>
                  <a:t>Upper Limit: </a:t>
                </a:r>
                <a:r>
                  <a:rPr lang="en-US" sz="2800" dirty="0" smtClean="0"/>
                  <a:t>81 </a:t>
                </a:r>
                <a:r>
                  <a:rPr lang="en-US" sz="2800" dirty="0"/>
                  <a:t>+ </a:t>
                </a:r>
                <a:r>
                  <a:rPr lang="en-US" sz="2800" dirty="0" smtClean="0"/>
                  <a:t>48.75 </a:t>
                </a:r>
                <a:r>
                  <a:rPr lang="en-US" sz="2800" dirty="0"/>
                  <a:t>= </a:t>
                </a:r>
                <a:r>
                  <a:rPr lang="en-US" sz="2800" b="1" dirty="0" smtClean="0"/>
                  <a:t>129.75</a:t>
                </a:r>
                <a:endParaRPr lang="en-US" sz="2800" dirty="0"/>
              </a:p>
              <a:p>
                <a:r>
                  <a:rPr lang="en-US" sz="2800" dirty="0"/>
                  <a:t> </a:t>
                </a:r>
              </a:p>
              <a:p>
                <a:r>
                  <a:rPr lang="en-US" sz="2800" dirty="0"/>
                  <a:t>Any data in our data set that is less than </a:t>
                </a:r>
                <a:r>
                  <a:rPr lang="en-US" sz="2800" dirty="0" smtClean="0"/>
                  <a:t>-.25 </a:t>
                </a:r>
                <a:r>
                  <a:rPr lang="en-US" sz="2800" dirty="0"/>
                  <a:t>or greater than </a:t>
                </a:r>
                <a:r>
                  <a:rPr lang="en-US" sz="2800" dirty="0" smtClean="0"/>
                  <a:t>129.75 </a:t>
                </a:r>
                <a:r>
                  <a:rPr lang="en-US" sz="2800" dirty="0"/>
                  <a:t>is an outlier for our data set.</a:t>
                </a:r>
              </a:p>
              <a:p>
                <a:pPr algn="ctr"/>
                <a:r>
                  <a:rPr lang="en-US" sz="2800" b="1" dirty="0">
                    <a:solidFill>
                      <a:srgbClr val="FF0000"/>
                    </a:solidFill>
                  </a:rPr>
                  <a:t>The outliers for this data set are: </a:t>
                </a:r>
                <a:r>
                  <a:rPr lang="en-US" sz="2800" b="1" dirty="0" smtClean="0">
                    <a:solidFill>
                      <a:srgbClr val="FF0000"/>
                    </a:solidFill>
                  </a:rPr>
                  <a:t>130</a:t>
                </a:r>
                <a:r>
                  <a:rPr lang="en-US" sz="2800" dirty="0" smtClean="0"/>
                  <a:t>.</a:t>
                </a:r>
                <a:endParaRPr lang="en-US" sz="2800" dirty="0"/>
              </a:p>
            </p:txBody>
          </p:sp>
        </mc:Choice>
        <mc:Fallback xmlns="">
          <p:sp>
            <p:nvSpPr>
              <p:cNvPr id="3" name="Rectangle 2"/>
              <p:cNvSpPr>
                <a:spLocks noRot="1" noChangeAspect="1" noMove="1" noResize="1" noEditPoints="1" noAdjustHandles="1" noChangeArrowheads="1" noChangeShapeType="1" noTextEdit="1"/>
              </p:cNvSpPr>
              <p:nvPr/>
            </p:nvSpPr>
            <p:spPr>
              <a:xfrm>
                <a:off x="228600" y="626269"/>
                <a:ext cx="8534400" cy="6155531"/>
              </a:xfrm>
              <a:prstGeom prst="rect">
                <a:avLst/>
              </a:prstGeom>
              <a:blipFill rotWithShape="1">
                <a:blip r:embed="rId2"/>
                <a:stretch>
                  <a:fillRect l="-1500" t="-1188" b="-1881"/>
                </a:stretch>
              </a:blipFill>
            </p:spPr>
            <p:txBody>
              <a:bodyPr/>
              <a:lstStyle/>
              <a:p>
                <a:r>
                  <a:rPr lang="en-US">
                    <a:noFill/>
                  </a:rPr>
                  <a:t> </a:t>
                </a:r>
              </a:p>
            </p:txBody>
          </p:sp>
        </mc:Fallback>
      </mc:AlternateContent>
    </p:spTree>
    <p:extLst>
      <p:ext uri="{BB962C8B-B14F-4D97-AF65-F5344CB8AC3E}">
        <p14:creationId xmlns:p14="http://schemas.microsoft.com/office/powerpoint/2010/main" val="222901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Unit 2: Lesson 2: Inv.1: pg. 106 #6</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066800"/>
            <a:ext cx="7699522" cy="3581400"/>
          </a:xfrm>
          <a:prstGeom prst="rect">
            <a:avLst/>
          </a:prstGeom>
        </p:spPr>
      </p:pic>
      <p:sp>
        <p:nvSpPr>
          <p:cNvPr id="5" name="Title 1"/>
          <p:cNvSpPr txBox="1">
            <a:spLocks/>
          </p:cNvSpPr>
          <p:nvPr/>
        </p:nvSpPr>
        <p:spPr>
          <a:xfrm>
            <a:off x="381000" y="5029200"/>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Find 5# summary &amp; Box Plot info with Calculator. (including SD)</a:t>
            </a:r>
            <a:endParaRPr lang="en-US" dirty="0"/>
          </a:p>
        </p:txBody>
      </p:sp>
    </p:spTree>
    <p:extLst>
      <p:ext uri="{BB962C8B-B14F-4D97-AF65-F5344CB8AC3E}">
        <p14:creationId xmlns:p14="http://schemas.microsoft.com/office/powerpoint/2010/main" val="5702049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rmAutofit/>
          </a:bodyPr>
          <a:lstStyle/>
          <a:p>
            <a:r>
              <a:rPr lang="en-US" sz="3200" dirty="0" smtClean="0"/>
              <a:t>Unit 2: Lesson 2: Inv.1: pg. 106 #6</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982" y="381000"/>
            <a:ext cx="7699522" cy="3581400"/>
          </a:xfrm>
          <a:prstGeom prst="rect">
            <a:avLst/>
          </a:prstGeom>
        </p:spPr>
      </p:pic>
      <p:sp>
        <p:nvSpPr>
          <p:cNvPr id="5" name="Title 1"/>
          <p:cNvSpPr txBox="1">
            <a:spLocks/>
          </p:cNvSpPr>
          <p:nvPr/>
        </p:nvSpPr>
        <p:spPr>
          <a:xfrm>
            <a:off x="76200" y="3733800"/>
            <a:ext cx="8763000" cy="114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FF0000"/>
                </a:solidFill>
              </a:rPr>
              <a:t>a.) Which of the students has greater variability in his or her grades?</a:t>
            </a:r>
          </a:p>
          <a:p>
            <a:r>
              <a:rPr lang="en-US" sz="3600" dirty="0">
                <a:solidFill>
                  <a:srgbClr val="FF0000"/>
                </a:solidFill>
              </a:rPr>
              <a:t> </a:t>
            </a:r>
          </a:p>
        </p:txBody>
      </p:sp>
      <p:sp>
        <p:nvSpPr>
          <p:cNvPr id="6" name="Title 1"/>
          <p:cNvSpPr txBox="1">
            <a:spLocks/>
          </p:cNvSpPr>
          <p:nvPr/>
        </p:nvSpPr>
        <p:spPr>
          <a:xfrm>
            <a:off x="217227" y="4419600"/>
            <a:ext cx="8763000" cy="22098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00B050"/>
                </a:solidFill>
              </a:rPr>
              <a:t>Jack’s grades are more spread out. His grades vary from 4 through 10, while Susan’s grades only vary from 6 through 10. But aside from looking at just the extreme values, most of the grades for Jack are away from the center of his distribution, while those for Susan tend to be lumped in the middle.</a:t>
            </a:r>
            <a:endParaRPr lang="en-US" sz="3600" dirty="0">
              <a:solidFill>
                <a:srgbClr val="00B050"/>
              </a:solidFill>
            </a:endParaRPr>
          </a:p>
        </p:txBody>
      </p:sp>
    </p:spTree>
    <p:extLst>
      <p:ext uri="{BB962C8B-B14F-4D97-AF65-F5344CB8AC3E}">
        <p14:creationId xmlns:p14="http://schemas.microsoft.com/office/powerpoint/2010/main" val="21484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rmAutofit/>
          </a:bodyPr>
          <a:lstStyle/>
          <a:p>
            <a:r>
              <a:rPr lang="en-US" sz="3200" dirty="0" smtClean="0"/>
              <a:t>Unit 2: Lesson 2: Inv.1: pg. 106 #6</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982" y="381000"/>
            <a:ext cx="7129818" cy="3316405"/>
          </a:xfrm>
          <a:prstGeom prst="rect">
            <a:avLst/>
          </a:prstGeom>
        </p:spPr>
      </p:pic>
      <p:sp>
        <p:nvSpPr>
          <p:cNvPr id="5" name="Title 1"/>
          <p:cNvSpPr txBox="1">
            <a:spLocks/>
          </p:cNvSpPr>
          <p:nvPr/>
        </p:nvSpPr>
        <p:spPr>
          <a:xfrm>
            <a:off x="50042" y="3429000"/>
            <a:ext cx="8763000" cy="114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FF0000"/>
                </a:solidFill>
              </a:rPr>
              <a:t>B-C.) Use the calculator to find the median, Upper and Lower Quartiles for Jack’s and Susan’s grades.</a:t>
            </a:r>
          </a:p>
          <a:p>
            <a:r>
              <a:rPr lang="en-US" sz="3600" dirty="0">
                <a:solidFill>
                  <a:srgbClr val="FF0000"/>
                </a:solidFill>
              </a:rPr>
              <a:t> </a:t>
            </a:r>
          </a:p>
        </p:txBody>
      </p:sp>
      <p:sp>
        <p:nvSpPr>
          <p:cNvPr id="7" name="Title 1"/>
          <p:cNvSpPr txBox="1">
            <a:spLocks/>
          </p:cNvSpPr>
          <p:nvPr/>
        </p:nvSpPr>
        <p:spPr>
          <a:xfrm>
            <a:off x="0" y="4305300"/>
            <a:ext cx="3352800" cy="22479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3366FF"/>
                </a:solidFill>
              </a:rPr>
              <a:t>Susan:</a:t>
            </a:r>
          </a:p>
          <a:p>
            <a:r>
              <a:rPr lang="en-US" sz="3600" dirty="0" smtClean="0">
                <a:solidFill>
                  <a:srgbClr val="3366FF"/>
                </a:solidFill>
              </a:rPr>
              <a:t>LQ: 7.5</a:t>
            </a:r>
          </a:p>
          <a:p>
            <a:r>
              <a:rPr lang="en-US" sz="3600" dirty="0" smtClean="0">
                <a:solidFill>
                  <a:srgbClr val="3366FF"/>
                </a:solidFill>
              </a:rPr>
              <a:t>Med: 8</a:t>
            </a:r>
          </a:p>
          <a:p>
            <a:r>
              <a:rPr lang="en-US" sz="3600" dirty="0" smtClean="0">
                <a:solidFill>
                  <a:srgbClr val="3366FF"/>
                </a:solidFill>
              </a:rPr>
              <a:t>UQ: 8.5</a:t>
            </a:r>
          </a:p>
          <a:p>
            <a:endParaRPr lang="en-US" sz="3600" dirty="0">
              <a:solidFill>
                <a:srgbClr val="3366FF"/>
              </a:solidFill>
            </a:endParaRPr>
          </a:p>
        </p:txBody>
      </p:sp>
      <p:sp>
        <p:nvSpPr>
          <p:cNvPr id="8" name="Title 1"/>
          <p:cNvSpPr txBox="1">
            <a:spLocks/>
          </p:cNvSpPr>
          <p:nvPr/>
        </p:nvSpPr>
        <p:spPr>
          <a:xfrm>
            <a:off x="4431542" y="4305300"/>
            <a:ext cx="3352800" cy="22479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accent6">
                    <a:lumMod val="75000"/>
                  </a:schemeClr>
                </a:solidFill>
              </a:rPr>
              <a:t>Jack:</a:t>
            </a:r>
          </a:p>
          <a:p>
            <a:r>
              <a:rPr lang="en-US" sz="3600" dirty="0" smtClean="0">
                <a:solidFill>
                  <a:schemeClr val="accent6">
                    <a:lumMod val="75000"/>
                  </a:schemeClr>
                </a:solidFill>
              </a:rPr>
              <a:t>LQ: 5</a:t>
            </a:r>
          </a:p>
          <a:p>
            <a:r>
              <a:rPr lang="en-US" sz="3600" dirty="0" smtClean="0">
                <a:solidFill>
                  <a:schemeClr val="accent6">
                    <a:lumMod val="75000"/>
                  </a:schemeClr>
                </a:solidFill>
              </a:rPr>
              <a:t>Med: 7</a:t>
            </a:r>
          </a:p>
          <a:p>
            <a:r>
              <a:rPr lang="en-US" sz="3600" dirty="0" smtClean="0">
                <a:solidFill>
                  <a:schemeClr val="accent6">
                    <a:lumMod val="75000"/>
                  </a:schemeClr>
                </a:solidFill>
              </a:rPr>
              <a:t>UQ: 8</a:t>
            </a:r>
          </a:p>
          <a:p>
            <a:endParaRPr lang="en-US" sz="3600" dirty="0">
              <a:solidFill>
                <a:schemeClr val="accent6">
                  <a:lumMod val="75000"/>
                </a:schemeClr>
              </a:solidFill>
            </a:endParaRPr>
          </a:p>
        </p:txBody>
      </p:sp>
    </p:spTree>
    <p:extLst>
      <p:ext uri="{BB962C8B-B14F-4D97-AF65-F5344CB8AC3E}">
        <p14:creationId xmlns:p14="http://schemas.microsoft.com/office/powerpoint/2010/main" val="219783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381000"/>
            <a:ext cx="8458200" cy="1143000"/>
          </a:xfrm>
        </p:spPr>
        <p:txBody>
          <a:bodyPr>
            <a:normAutofit/>
          </a:bodyPr>
          <a:lstStyle/>
          <a:p>
            <a:r>
              <a:rPr lang="en-US" sz="3600" dirty="0" smtClean="0"/>
              <a:t>Unit 2: Lesson 2: Inv.2: pg. 109 #2</a:t>
            </a:r>
            <a:endParaRPr lang="en-US" sz="3600" dirty="0"/>
          </a:p>
        </p:txBody>
      </p:sp>
      <p:sp>
        <p:nvSpPr>
          <p:cNvPr id="2" name="Rectangle 1"/>
          <p:cNvSpPr/>
          <p:nvPr/>
        </p:nvSpPr>
        <p:spPr>
          <a:xfrm>
            <a:off x="0" y="341293"/>
            <a:ext cx="9144000" cy="954107"/>
          </a:xfrm>
          <a:prstGeom prst="rect">
            <a:avLst/>
          </a:prstGeom>
        </p:spPr>
        <p:txBody>
          <a:bodyPr wrap="square">
            <a:spAutoFit/>
          </a:bodyPr>
          <a:lstStyle/>
          <a:p>
            <a:pPr algn="ctr"/>
            <a:r>
              <a:rPr lang="en-US" sz="2800" dirty="0" smtClean="0">
                <a:solidFill>
                  <a:srgbClr val="3366FF"/>
                </a:solidFill>
              </a:rPr>
              <a:t>Use calculator to find range and IQR for following set of data.</a:t>
            </a:r>
          </a:p>
          <a:p>
            <a:pPr algn="ctr"/>
            <a:r>
              <a:rPr lang="en-US" sz="2800" dirty="0" smtClean="0">
                <a:solidFill>
                  <a:srgbClr val="3366FF"/>
                </a:solidFill>
              </a:rPr>
              <a:t>1,2 ,3, 4,5, 6, 70</a:t>
            </a:r>
          </a:p>
        </p:txBody>
      </p:sp>
      <p:sp>
        <p:nvSpPr>
          <p:cNvPr id="5" name="Rectangle 4"/>
          <p:cNvSpPr/>
          <p:nvPr/>
        </p:nvSpPr>
        <p:spPr>
          <a:xfrm>
            <a:off x="0" y="1828800"/>
            <a:ext cx="9144000" cy="954107"/>
          </a:xfrm>
          <a:prstGeom prst="rect">
            <a:avLst/>
          </a:prstGeom>
        </p:spPr>
        <p:txBody>
          <a:bodyPr wrap="square">
            <a:spAutoFit/>
          </a:bodyPr>
          <a:lstStyle/>
          <a:p>
            <a:pPr algn="ctr"/>
            <a:r>
              <a:rPr lang="en-US" sz="2800" dirty="0" smtClean="0">
                <a:solidFill>
                  <a:srgbClr val="FF0000"/>
                </a:solidFill>
              </a:rPr>
              <a:t>a.) Remove the outlier 70. Find range &amp; IQR of data. What changed more?</a:t>
            </a:r>
          </a:p>
        </p:txBody>
      </p:sp>
      <p:sp>
        <p:nvSpPr>
          <p:cNvPr id="6" name="Rectangle 5"/>
          <p:cNvSpPr/>
          <p:nvPr/>
        </p:nvSpPr>
        <p:spPr>
          <a:xfrm>
            <a:off x="0" y="3657600"/>
            <a:ext cx="9144000" cy="523220"/>
          </a:xfrm>
          <a:prstGeom prst="rect">
            <a:avLst/>
          </a:prstGeom>
        </p:spPr>
        <p:txBody>
          <a:bodyPr wrap="square">
            <a:spAutoFit/>
          </a:bodyPr>
          <a:lstStyle/>
          <a:p>
            <a:pPr algn="ctr"/>
            <a:r>
              <a:rPr lang="en-US" sz="2800" dirty="0" smtClean="0">
                <a:solidFill>
                  <a:srgbClr val="06CA7B"/>
                </a:solidFill>
              </a:rPr>
              <a:t>b.) Which is more resistant to outliers? Why?</a:t>
            </a:r>
          </a:p>
        </p:txBody>
      </p:sp>
      <p:sp>
        <p:nvSpPr>
          <p:cNvPr id="7" name="Rectangle 6"/>
          <p:cNvSpPr/>
          <p:nvPr/>
        </p:nvSpPr>
        <p:spPr>
          <a:xfrm>
            <a:off x="0" y="5029200"/>
            <a:ext cx="9144000" cy="954107"/>
          </a:xfrm>
          <a:prstGeom prst="rect">
            <a:avLst/>
          </a:prstGeom>
        </p:spPr>
        <p:txBody>
          <a:bodyPr wrap="square">
            <a:spAutoFit/>
          </a:bodyPr>
          <a:lstStyle/>
          <a:p>
            <a:pPr algn="ctr"/>
            <a:r>
              <a:rPr lang="en-US" sz="2800" dirty="0">
                <a:solidFill>
                  <a:srgbClr val="7030A0"/>
                </a:solidFill>
              </a:rPr>
              <a:t>c</a:t>
            </a:r>
            <a:r>
              <a:rPr lang="en-US" sz="2800" dirty="0" smtClean="0">
                <a:solidFill>
                  <a:srgbClr val="7030A0"/>
                </a:solidFill>
              </a:rPr>
              <a:t>.) Why is the interquartile range more informative than the range as a measure of variability?</a:t>
            </a:r>
          </a:p>
        </p:txBody>
      </p:sp>
    </p:spTree>
    <p:extLst>
      <p:ext uri="{BB962C8B-B14F-4D97-AF65-F5344CB8AC3E}">
        <p14:creationId xmlns:p14="http://schemas.microsoft.com/office/powerpoint/2010/main" val="9038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907" r="5851" b="37176"/>
          <a:stretch/>
        </p:blipFill>
        <p:spPr>
          <a:xfrm>
            <a:off x="457200" y="1066800"/>
            <a:ext cx="8057732" cy="3041073"/>
          </a:xfrm>
          <a:prstGeom prst="rect">
            <a:avLst/>
          </a:prstGeom>
        </p:spPr>
      </p:pic>
      <p:sp>
        <p:nvSpPr>
          <p:cNvPr id="4" name="Title 1"/>
          <p:cNvSpPr>
            <a:spLocks noGrp="1"/>
          </p:cNvSpPr>
          <p:nvPr>
            <p:ph type="title"/>
          </p:nvPr>
        </p:nvSpPr>
        <p:spPr>
          <a:xfrm>
            <a:off x="381000" y="-381000"/>
            <a:ext cx="8458200" cy="1143000"/>
          </a:xfrm>
        </p:spPr>
        <p:txBody>
          <a:bodyPr>
            <a:normAutofit/>
          </a:bodyPr>
          <a:lstStyle/>
          <a:p>
            <a:r>
              <a:rPr lang="en-US" sz="2800" dirty="0" smtClean="0"/>
              <a:t>Unit 2: Lesson 2: Inv.2: pg. 109 #</a:t>
            </a:r>
            <a:r>
              <a:rPr lang="en-US" sz="2800" dirty="0"/>
              <a:t>3</a:t>
            </a:r>
          </a:p>
        </p:txBody>
      </p:sp>
      <p:sp>
        <p:nvSpPr>
          <p:cNvPr id="5" name="Rectangle 4"/>
          <p:cNvSpPr/>
          <p:nvPr/>
        </p:nvSpPr>
        <p:spPr>
          <a:xfrm>
            <a:off x="0" y="228600"/>
            <a:ext cx="9144000" cy="954107"/>
          </a:xfrm>
          <a:prstGeom prst="rect">
            <a:avLst/>
          </a:prstGeom>
        </p:spPr>
        <p:txBody>
          <a:bodyPr wrap="square">
            <a:spAutoFit/>
          </a:bodyPr>
          <a:lstStyle/>
          <a:p>
            <a:pPr algn="ctr"/>
            <a:r>
              <a:rPr lang="en-US" sz="2800" dirty="0" smtClean="0">
                <a:solidFill>
                  <a:srgbClr val="FF0000"/>
                </a:solidFill>
              </a:rPr>
              <a:t>a.) Is the distribution skewed to the left or to the right, or is it symmetric? Explain.</a:t>
            </a:r>
          </a:p>
        </p:txBody>
      </p:sp>
    </p:spTree>
    <p:extLst>
      <p:ext uri="{BB962C8B-B14F-4D97-AF65-F5344CB8AC3E}">
        <p14:creationId xmlns:p14="http://schemas.microsoft.com/office/powerpoint/2010/main" val="6425054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40082" t="6835" r="9928" b="70521"/>
          <a:stretch/>
        </p:blipFill>
        <p:spPr>
          <a:xfrm>
            <a:off x="1143000" y="304800"/>
            <a:ext cx="6781800" cy="4224909"/>
          </a:xfrm>
          <a:prstGeom prst="rect">
            <a:avLst/>
          </a:prstGeom>
        </p:spPr>
      </p:pic>
      <p:sp>
        <p:nvSpPr>
          <p:cNvPr id="4" name="Title 1"/>
          <p:cNvSpPr>
            <a:spLocks noGrp="1"/>
          </p:cNvSpPr>
          <p:nvPr>
            <p:ph type="title"/>
          </p:nvPr>
        </p:nvSpPr>
        <p:spPr>
          <a:xfrm>
            <a:off x="228600" y="-381000"/>
            <a:ext cx="8458200" cy="1143000"/>
          </a:xfrm>
        </p:spPr>
        <p:txBody>
          <a:bodyPr>
            <a:normAutofit/>
          </a:bodyPr>
          <a:lstStyle/>
          <a:p>
            <a:r>
              <a:rPr lang="en-US" sz="3200" dirty="0" smtClean="0"/>
              <a:t>Unit 2: Lesson 2: Inv.2: pg. 110 #4</a:t>
            </a:r>
            <a:endParaRPr lang="en-US" sz="3200" dirty="0"/>
          </a:p>
        </p:txBody>
      </p:sp>
      <p:sp>
        <p:nvSpPr>
          <p:cNvPr id="5" name="Rectangle 4"/>
          <p:cNvSpPr/>
          <p:nvPr/>
        </p:nvSpPr>
        <p:spPr>
          <a:xfrm>
            <a:off x="0" y="4330005"/>
            <a:ext cx="9144000" cy="1384995"/>
          </a:xfrm>
          <a:prstGeom prst="rect">
            <a:avLst/>
          </a:prstGeom>
        </p:spPr>
        <p:txBody>
          <a:bodyPr wrap="square">
            <a:spAutoFit/>
          </a:bodyPr>
          <a:lstStyle/>
          <a:p>
            <a:pPr algn="ctr"/>
            <a:r>
              <a:rPr lang="en-US" sz="2800" dirty="0" smtClean="0">
                <a:solidFill>
                  <a:srgbClr val="FF0000"/>
                </a:solidFill>
              </a:rPr>
              <a:t>a.) Make a box plot for Susan’s homework grades.</a:t>
            </a:r>
          </a:p>
          <a:p>
            <a:pPr algn="ctr"/>
            <a:r>
              <a:rPr lang="en-US" sz="2800" dirty="0" smtClean="0">
                <a:solidFill>
                  <a:srgbClr val="FF0000"/>
                </a:solidFill>
              </a:rPr>
              <a:t>b.) Why do the plots for </a:t>
            </a:r>
            <a:r>
              <a:rPr lang="en-US" sz="2800" dirty="0">
                <a:solidFill>
                  <a:srgbClr val="FF0000"/>
                </a:solidFill>
              </a:rPr>
              <a:t>M</a:t>
            </a:r>
            <a:r>
              <a:rPr lang="en-US" sz="2800" dirty="0" smtClean="0">
                <a:solidFill>
                  <a:srgbClr val="FF0000"/>
                </a:solidFill>
              </a:rPr>
              <a:t>aria and Tran have no whiskers at the upper end?</a:t>
            </a:r>
          </a:p>
        </p:txBody>
      </p:sp>
    </p:spTree>
    <p:extLst>
      <p:ext uri="{BB962C8B-B14F-4D97-AF65-F5344CB8AC3E}">
        <p14:creationId xmlns:p14="http://schemas.microsoft.com/office/powerpoint/2010/main" val="463198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40082" t="6835" r="9928" b="70521"/>
          <a:stretch/>
        </p:blipFill>
        <p:spPr>
          <a:xfrm>
            <a:off x="1219200" y="228600"/>
            <a:ext cx="6781800" cy="4224909"/>
          </a:xfrm>
          <a:prstGeom prst="rect">
            <a:avLst/>
          </a:prstGeom>
        </p:spPr>
      </p:pic>
      <p:sp>
        <p:nvSpPr>
          <p:cNvPr id="4" name="Title 1"/>
          <p:cNvSpPr>
            <a:spLocks noGrp="1"/>
          </p:cNvSpPr>
          <p:nvPr>
            <p:ph type="title"/>
          </p:nvPr>
        </p:nvSpPr>
        <p:spPr>
          <a:xfrm>
            <a:off x="228600" y="-381000"/>
            <a:ext cx="8458200" cy="1143000"/>
          </a:xfrm>
        </p:spPr>
        <p:txBody>
          <a:bodyPr>
            <a:normAutofit/>
          </a:bodyPr>
          <a:lstStyle/>
          <a:p>
            <a:r>
              <a:rPr lang="en-US" sz="3200" dirty="0" smtClean="0"/>
              <a:t>Unit 2: Lesson 2: Inv.2: pg. 110 #4</a:t>
            </a:r>
            <a:endParaRPr lang="en-US" sz="3200" dirty="0"/>
          </a:p>
        </p:txBody>
      </p:sp>
      <p:sp>
        <p:nvSpPr>
          <p:cNvPr id="5" name="Rectangle 4"/>
          <p:cNvSpPr/>
          <p:nvPr/>
        </p:nvSpPr>
        <p:spPr>
          <a:xfrm>
            <a:off x="0" y="4330005"/>
            <a:ext cx="9144000" cy="1384995"/>
          </a:xfrm>
          <a:prstGeom prst="rect">
            <a:avLst/>
          </a:prstGeom>
        </p:spPr>
        <p:txBody>
          <a:bodyPr wrap="square">
            <a:spAutoFit/>
          </a:bodyPr>
          <a:lstStyle/>
          <a:p>
            <a:pPr algn="ctr"/>
            <a:r>
              <a:rPr lang="en-US" sz="2800" dirty="0" smtClean="0">
                <a:solidFill>
                  <a:srgbClr val="FF0000"/>
                </a:solidFill>
              </a:rPr>
              <a:t>c.) Why is the lower whisker on </a:t>
            </a:r>
            <a:r>
              <a:rPr lang="en-US" sz="2800" dirty="0" err="1" smtClean="0">
                <a:solidFill>
                  <a:srgbClr val="FF0000"/>
                </a:solidFill>
              </a:rPr>
              <a:t>Gia’s</a:t>
            </a:r>
            <a:r>
              <a:rPr lang="en-US" sz="2800" dirty="0" smtClean="0">
                <a:solidFill>
                  <a:srgbClr val="FF0000"/>
                </a:solidFill>
              </a:rPr>
              <a:t> box plot so long? Does this mean there are more grades for </a:t>
            </a:r>
            <a:r>
              <a:rPr lang="en-US" sz="2800" dirty="0" err="1" smtClean="0">
                <a:solidFill>
                  <a:srgbClr val="FF0000"/>
                </a:solidFill>
              </a:rPr>
              <a:t>Gia</a:t>
            </a:r>
            <a:r>
              <a:rPr lang="en-US" sz="2800" dirty="0" smtClean="0">
                <a:solidFill>
                  <a:srgbClr val="FF0000"/>
                </a:solidFill>
              </a:rPr>
              <a:t> in that whisker than in the shorter whisker?</a:t>
            </a:r>
          </a:p>
        </p:txBody>
      </p:sp>
    </p:spTree>
    <p:extLst>
      <p:ext uri="{BB962C8B-B14F-4D97-AF65-F5344CB8AC3E}">
        <p14:creationId xmlns:p14="http://schemas.microsoft.com/office/powerpoint/2010/main" val="8432306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40082" t="6835" r="9928" b="70521"/>
          <a:stretch/>
        </p:blipFill>
        <p:spPr>
          <a:xfrm>
            <a:off x="1143000" y="304800"/>
            <a:ext cx="6781800" cy="4224909"/>
          </a:xfrm>
          <a:prstGeom prst="rect">
            <a:avLst/>
          </a:prstGeom>
        </p:spPr>
      </p:pic>
      <p:sp>
        <p:nvSpPr>
          <p:cNvPr id="4" name="Title 1"/>
          <p:cNvSpPr>
            <a:spLocks noGrp="1"/>
          </p:cNvSpPr>
          <p:nvPr>
            <p:ph type="title"/>
          </p:nvPr>
        </p:nvSpPr>
        <p:spPr>
          <a:xfrm>
            <a:off x="228600" y="-381000"/>
            <a:ext cx="8458200" cy="1143000"/>
          </a:xfrm>
        </p:spPr>
        <p:txBody>
          <a:bodyPr>
            <a:normAutofit/>
          </a:bodyPr>
          <a:lstStyle/>
          <a:p>
            <a:r>
              <a:rPr lang="en-US" sz="3200" dirty="0" smtClean="0"/>
              <a:t>Unit 2: Lesson 2: Inv.2: pg. 110 #4</a:t>
            </a:r>
            <a:endParaRPr lang="en-US" sz="3200" dirty="0"/>
          </a:p>
        </p:txBody>
      </p:sp>
      <p:sp>
        <p:nvSpPr>
          <p:cNvPr id="5" name="Rectangle 4"/>
          <p:cNvSpPr/>
          <p:nvPr/>
        </p:nvSpPr>
        <p:spPr>
          <a:xfrm>
            <a:off x="0" y="4330005"/>
            <a:ext cx="9144000" cy="954107"/>
          </a:xfrm>
          <a:prstGeom prst="rect">
            <a:avLst/>
          </a:prstGeom>
        </p:spPr>
        <p:txBody>
          <a:bodyPr wrap="square">
            <a:spAutoFit/>
          </a:bodyPr>
          <a:lstStyle/>
          <a:p>
            <a:pPr algn="ctr"/>
            <a:r>
              <a:rPr lang="en-US" sz="2800" dirty="0">
                <a:solidFill>
                  <a:srgbClr val="7030A0"/>
                </a:solidFill>
              </a:rPr>
              <a:t>d</a:t>
            </a:r>
            <a:r>
              <a:rPr lang="en-US" sz="2800" dirty="0" smtClean="0">
                <a:solidFill>
                  <a:srgbClr val="7030A0"/>
                </a:solidFill>
              </a:rPr>
              <a:t>.) Which distribution is the most symmetric? Which distributions are skewed to the left?</a:t>
            </a:r>
          </a:p>
        </p:txBody>
      </p:sp>
    </p:spTree>
    <p:extLst>
      <p:ext uri="{BB962C8B-B14F-4D97-AF65-F5344CB8AC3E}">
        <p14:creationId xmlns:p14="http://schemas.microsoft.com/office/powerpoint/2010/main" val="4105741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b="1" dirty="0" smtClean="0"/>
              <a:t>Range</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838200"/>
                <a:ext cx="8915400" cy="4525963"/>
              </a:xfrm>
            </p:spPr>
            <p:txBody>
              <a:bodyPr/>
              <a:lstStyle/>
              <a:p>
                <a:r>
                  <a:rPr lang="en-US" dirty="0" smtClean="0"/>
                  <a:t>The difference between the maximum value and the minimum value:</a:t>
                </a:r>
              </a:p>
              <a:p>
                <a14:m>
                  <m:oMath xmlns:m="http://schemas.openxmlformats.org/officeDocument/2006/math">
                    <m:r>
                      <a:rPr lang="en-US" b="0" i="1" smtClean="0">
                        <a:latin typeface="Cambria Math"/>
                      </a:rPr>
                      <m:t>𝑅𝑎𝑛𝑔𝑒</m:t>
                    </m:r>
                    <m:r>
                      <a:rPr lang="en-US" b="0" i="1" smtClean="0">
                        <a:latin typeface="Cambria Math"/>
                      </a:rPr>
                      <m:t>=</m:t>
                    </m:r>
                    <m:r>
                      <a:rPr lang="en-US" b="0" i="1" smtClean="0">
                        <a:latin typeface="Cambria Math"/>
                      </a:rPr>
                      <m:t>𝑚𝑎𝑥𝑖𝑚𝑢𝑚</m:t>
                    </m:r>
                    <m:r>
                      <a:rPr lang="en-US" b="0" i="1" smtClean="0">
                        <a:latin typeface="Cambria Math"/>
                      </a:rPr>
                      <m:t> </m:t>
                    </m:r>
                    <m:r>
                      <a:rPr lang="en-US" b="0" i="1" smtClean="0">
                        <a:latin typeface="Cambria Math"/>
                      </a:rPr>
                      <m:t>𝑣𝑎𝑙𝑢𝑒</m:t>
                    </m:r>
                    <m:r>
                      <a:rPr lang="en-US" b="0" i="1" smtClean="0">
                        <a:latin typeface="Cambria Math"/>
                      </a:rPr>
                      <m:t> −</m:t>
                    </m:r>
                    <m:r>
                      <a:rPr lang="en-US" b="0" i="1" smtClean="0">
                        <a:latin typeface="Cambria Math"/>
                      </a:rPr>
                      <m:t>𝑚𝑖𝑛𝑖𝑚𝑢𝑚</m:t>
                    </m:r>
                    <m:r>
                      <a:rPr lang="en-US" b="0" i="1" smtClean="0">
                        <a:latin typeface="Cambria Math"/>
                      </a:rPr>
                      <m:t> </m:t>
                    </m:r>
                    <m:r>
                      <a:rPr lang="en-US" b="0" i="1" smtClean="0">
                        <a:latin typeface="Cambria Math"/>
                      </a:rPr>
                      <m:t>𝑣𝑎𝑙𝑢𝑒</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838200"/>
                <a:ext cx="8915400" cy="4525963"/>
              </a:xfrm>
              <a:blipFill rotWithShape="1">
                <a:blip r:embed="rId2"/>
                <a:stretch>
                  <a:fillRect l="-1504" t="-1752"/>
                </a:stretch>
              </a:blipFill>
            </p:spPr>
            <p:txBody>
              <a:bodyPr/>
              <a:lstStyle/>
              <a:p>
                <a:r>
                  <a:rPr lang="en-US">
                    <a:noFill/>
                  </a:rPr>
                  <a:t> </a:t>
                </a:r>
              </a:p>
            </p:txBody>
          </p:sp>
        </mc:Fallback>
      </mc:AlternateContent>
      <p:sp>
        <p:nvSpPr>
          <p:cNvPr id="4" name="Rectangle 3"/>
          <p:cNvSpPr/>
          <p:nvPr/>
        </p:nvSpPr>
        <p:spPr>
          <a:xfrm>
            <a:off x="838200" y="2535796"/>
            <a:ext cx="6172200" cy="1200329"/>
          </a:xfrm>
          <a:prstGeom prst="rect">
            <a:avLst/>
          </a:prstGeom>
        </p:spPr>
        <p:txBody>
          <a:bodyPr wrap="square">
            <a:spAutoFit/>
          </a:bodyPr>
          <a:lstStyle/>
          <a:p>
            <a:r>
              <a:rPr lang="en-US" sz="3600" b="1" dirty="0"/>
              <a:t>Ex 1:</a:t>
            </a:r>
          </a:p>
          <a:p>
            <a:r>
              <a:rPr lang="en-US" sz="3600" b="1" dirty="0"/>
              <a:t>22, 26, 15, 34, 35, 19, 24</a:t>
            </a:r>
          </a:p>
        </p:txBody>
      </p:sp>
      <p:sp>
        <p:nvSpPr>
          <p:cNvPr id="5" name="Rectangle 4"/>
          <p:cNvSpPr/>
          <p:nvPr/>
        </p:nvSpPr>
        <p:spPr>
          <a:xfrm>
            <a:off x="1143000" y="3962400"/>
            <a:ext cx="4572000" cy="1200329"/>
          </a:xfrm>
          <a:prstGeom prst="rect">
            <a:avLst/>
          </a:prstGeom>
        </p:spPr>
        <p:txBody>
          <a:bodyPr>
            <a:spAutoFit/>
          </a:bodyPr>
          <a:lstStyle/>
          <a:p>
            <a:r>
              <a:rPr lang="en-US" sz="3600" b="1" dirty="0" smtClean="0"/>
              <a:t>Range = 35 – 15</a:t>
            </a:r>
            <a:br>
              <a:rPr lang="en-US" sz="3600" b="1" dirty="0" smtClean="0"/>
            </a:br>
            <a:r>
              <a:rPr lang="en-US" sz="3600" b="1" dirty="0" smtClean="0"/>
              <a:t>Range = 20</a:t>
            </a:r>
            <a:endParaRPr lang="en-US" sz="3600" b="1" dirty="0"/>
          </a:p>
        </p:txBody>
      </p:sp>
    </p:spTree>
    <p:extLst>
      <p:ext uri="{BB962C8B-B14F-4D97-AF65-F5344CB8AC3E}">
        <p14:creationId xmlns:p14="http://schemas.microsoft.com/office/powerpoint/2010/main" val="19475145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40082" t="6835" r="9928" b="70521"/>
          <a:stretch/>
        </p:blipFill>
        <p:spPr>
          <a:xfrm>
            <a:off x="1143000" y="304800"/>
            <a:ext cx="6781800" cy="4224909"/>
          </a:xfrm>
          <a:prstGeom prst="rect">
            <a:avLst/>
          </a:prstGeom>
        </p:spPr>
      </p:pic>
      <p:sp>
        <p:nvSpPr>
          <p:cNvPr id="4" name="Title 1"/>
          <p:cNvSpPr>
            <a:spLocks noGrp="1"/>
          </p:cNvSpPr>
          <p:nvPr>
            <p:ph type="title"/>
          </p:nvPr>
        </p:nvSpPr>
        <p:spPr>
          <a:xfrm>
            <a:off x="228600" y="-381000"/>
            <a:ext cx="8458200" cy="1143000"/>
          </a:xfrm>
        </p:spPr>
        <p:txBody>
          <a:bodyPr>
            <a:normAutofit/>
          </a:bodyPr>
          <a:lstStyle/>
          <a:p>
            <a:r>
              <a:rPr lang="en-US" sz="3200" dirty="0" smtClean="0"/>
              <a:t>Unit 2: Lesson 2: Inv.2: pg. 110 #4</a:t>
            </a:r>
            <a:endParaRPr lang="en-US" sz="3200" dirty="0"/>
          </a:p>
        </p:txBody>
      </p:sp>
      <p:sp>
        <p:nvSpPr>
          <p:cNvPr id="5" name="Rectangle 4"/>
          <p:cNvSpPr/>
          <p:nvPr/>
        </p:nvSpPr>
        <p:spPr>
          <a:xfrm>
            <a:off x="0" y="4330005"/>
            <a:ext cx="9144000" cy="954107"/>
          </a:xfrm>
          <a:prstGeom prst="rect">
            <a:avLst/>
          </a:prstGeom>
        </p:spPr>
        <p:txBody>
          <a:bodyPr wrap="square">
            <a:spAutoFit/>
          </a:bodyPr>
          <a:lstStyle/>
          <a:p>
            <a:pPr algn="ctr"/>
            <a:r>
              <a:rPr lang="en-US" sz="2800" dirty="0" smtClean="0">
                <a:solidFill>
                  <a:srgbClr val="7030A0"/>
                </a:solidFill>
              </a:rPr>
              <a:t>e.) Looking at the box plots, which of the 5 students has the lowest median grade?</a:t>
            </a:r>
          </a:p>
        </p:txBody>
      </p:sp>
    </p:spTree>
    <p:extLst>
      <p:ext uri="{BB962C8B-B14F-4D97-AF65-F5344CB8AC3E}">
        <p14:creationId xmlns:p14="http://schemas.microsoft.com/office/powerpoint/2010/main" val="12585056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40082" t="6835" r="9928" b="70521"/>
          <a:stretch/>
        </p:blipFill>
        <p:spPr>
          <a:xfrm>
            <a:off x="1143000" y="304800"/>
            <a:ext cx="6629400" cy="4129967"/>
          </a:xfrm>
          <a:prstGeom prst="rect">
            <a:avLst/>
          </a:prstGeom>
        </p:spPr>
      </p:pic>
      <p:sp>
        <p:nvSpPr>
          <p:cNvPr id="4" name="Title 1"/>
          <p:cNvSpPr>
            <a:spLocks noGrp="1"/>
          </p:cNvSpPr>
          <p:nvPr>
            <p:ph type="title"/>
          </p:nvPr>
        </p:nvSpPr>
        <p:spPr>
          <a:xfrm>
            <a:off x="228600" y="-381000"/>
            <a:ext cx="8458200" cy="1143000"/>
          </a:xfrm>
        </p:spPr>
        <p:txBody>
          <a:bodyPr>
            <a:normAutofit/>
          </a:bodyPr>
          <a:lstStyle/>
          <a:p>
            <a:r>
              <a:rPr lang="en-US" sz="3200" dirty="0" smtClean="0"/>
              <a:t>Unit 2: Lesson 2: Inv.2: pg. 110 #4</a:t>
            </a:r>
            <a:endParaRPr lang="en-US" sz="3200" dirty="0"/>
          </a:p>
        </p:txBody>
      </p:sp>
      <p:sp>
        <p:nvSpPr>
          <p:cNvPr id="5" name="Rectangle 4"/>
          <p:cNvSpPr/>
          <p:nvPr/>
        </p:nvSpPr>
        <p:spPr>
          <a:xfrm>
            <a:off x="0" y="4191000"/>
            <a:ext cx="9144000" cy="2246769"/>
          </a:xfrm>
          <a:prstGeom prst="rect">
            <a:avLst/>
          </a:prstGeom>
        </p:spPr>
        <p:txBody>
          <a:bodyPr wrap="square">
            <a:spAutoFit/>
          </a:bodyPr>
          <a:lstStyle/>
          <a:p>
            <a:pPr algn="ctr"/>
            <a:r>
              <a:rPr lang="en-US" sz="2800" dirty="0" smtClean="0">
                <a:solidFill>
                  <a:srgbClr val="7030A0"/>
                </a:solidFill>
              </a:rPr>
              <a:t>f.) i. Does the student with the smallest IQR also have the smallest range?</a:t>
            </a:r>
          </a:p>
          <a:p>
            <a:pPr algn="ctr"/>
            <a:endParaRPr lang="en-US" sz="2800" dirty="0" smtClean="0">
              <a:solidFill>
                <a:srgbClr val="7030A0"/>
              </a:solidFill>
            </a:endParaRPr>
          </a:p>
          <a:p>
            <a:pPr algn="ctr"/>
            <a:r>
              <a:rPr lang="en-US" sz="2800" dirty="0" smtClean="0">
                <a:solidFill>
                  <a:srgbClr val="7030A0"/>
                </a:solidFill>
              </a:rPr>
              <a:t>ii. Does the student with the largest IQR also have the largest range?</a:t>
            </a:r>
          </a:p>
        </p:txBody>
      </p:sp>
    </p:spTree>
    <p:extLst>
      <p:ext uri="{BB962C8B-B14F-4D97-AF65-F5344CB8AC3E}">
        <p14:creationId xmlns:p14="http://schemas.microsoft.com/office/powerpoint/2010/main" val="3072615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82"/>
            <a:ext cx="8229600" cy="1143000"/>
          </a:xfrm>
        </p:spPr>
        <p:txBody>
          <a:bodyPr/>
          <a:lstStyle/>
          <a:p>
            <a:r>
              <a:rPr lang="en-US" b="1" dirty="0" smtClean="0"/>
              <a:t>Center</a:t>
            </a:r>
            <a:endParaRPr lang="en-US" b="1" dirty="0"/>
          </a:p>
        </p:txBody>
      </p:sp>
      <p:sp>
        <p:nvSpPr>
          <p:cNvPr id="3" name="Content Placeholder 2"/>
          <p:cNvSpPr>
            <a:spLocks noGrp="1"/>
          </p:cNvSpPr>
          <p:nvPr>
            <p:ph idx="1"/>
          </p:nvPr>
        </p:nvSpPr>
        <p:spPr>
          <a:xfrm>
            <a:off x="457200" y="990600"/>
            <a:ext cx="8229600" cy="4525963"/>
          </a:xfrm>
        </p:spPr>
        <p:txBody>
          <a:bodyPr>
            <a:noAutofit/>
          </a:bodyPr>
          <a:lstStyle/>
          <a:p>
            <a:r>
              <a:rPr lang="en-US" dirty="0" smtClean="0"/>
              <a:t>The </a:t>
            </a:r>
            <a:r>
              <a:rPr lang="en-US" dirty="0"/>
              <a:t>two most widely used measures of the "center" of the data are the </a:t>
            </a:r>
            <a:r>
              <a:rPr lang="en-US" i="1" dirty="0" smtClean="0"/>
              <a:t>mean</a:t>
            </a:r>
            <a:r>
              <a:rPr lang="en-US" dirty="0" smtClean="0"/>
              <a:t> (average</a:t>
            </a:r>
            <a:r>
              <a:rPr lang="en-US" dirty="0"/>
              <a:t>) and the </a:t>
            </a:r>
            <a:r>
              <a:rPr lang="en-US" i="1" dirty="0"/>
              <a:t>median</a:t>
            </a:r>
            <a:r>
              <a:rPr lang="en-US" dirty="0"/>
              <a:t>. </a:t>
            </a:r>
            <a:endParaRPr lang="en-US" dirty="0" smtClean="0"/>
          </a:p>
          <a:p>
            <a:r>
              <a:rPr lang="en-US" b="1" dirty="0" smtClean="0">
                <a:solidFill>
                  <a:srgbClr val="FF0000"/>
                </a:solidFill>
              </a:rPr>
              <a:t>The </a:t>
            </a:r>
            <a:r>
              <a:rPr lang="en-US" b="1" dirty="0">
                <a:solidFill>
                  <a:srgbClr val="FF0000"/>
                </a:solidFill>
              </a:rPr>
              <a:t>median is generally a better measure of the center when there are extreme values or outliers because it is not affected by the precise numerical values of the outliers. </a:t>
            </a:r>
            <a:endParaRPr lang="en-US" b="1" dirty="0" smtClean="0">
              <a:solidFill>
                <a:srgbClr val="FF0000"/>
              </a:solidFill>
            </a:endParaRPr>
          </a:p>
          <a:p>
            <a:pPr marL="0" indent="0">
              <a:buNone/>
            </a:pPr>
            <a:endParaRPr lang="en-US" b="1" dirty="0" smtClean="0"/>
          </a:p>
          <a:p>
            <a:r>
              <a:rPr lang="en-US" b="1" dirty="0" smtClean="0">
                <a:solidFill>
                  <a:srgbClr val="0000FF"/>
                </a:solidFill>
              </a:rPr>
              <a:t>The </a:t>
            </a:r>
            <a:r>
              <a:rPr lang="en-US" b="1" dirty="0">
                <a:solidFill>
                  <a:srgbClr val="0000FF"/>
                </a:solidFill>
              </a:rPr>
              <a:t>mean is the most common measure of the center.</a:t>
            </a:r>
          </a:p>
          <a:p>
            <a:endParaRPr lang="en-US" dirty="0"/>
          </a:p>
        </p:txBody>
      </p:sp>
    </p:spTree>
    <p:extLst>
      <p:ext uri="{BB962C8B-B14F-4D97-AF65-F5344CB8AC3E}">
        <p14:creationId xmlns:p14="http://schemas.microsoft.com/office/powerpoint/2010/main" val="1546725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t>Mean</a:t>
            </a:r>
            <a:endParaRPr lang="en-US" b="1" dirty="0"/>
          </a:p>
        </p:txBody>
      </p:sp>
      <p:sp>
        <p:nvSpPr>
          <p:cNvPr id="3" name="Content Placeholder 2"/>
          <p:cNvSpPr>
            <a:spLocks noGrp="1"/>
          </p:cNvSpPr>
          <p:nvPr>
            <p:ph idx="1"/>
          </p:nvPr>
        </p:nvSpPr>
        <p:spPr>
          <a:xfrm>
            <a:off x="533400" y="685800"/>
            <a:ext cx="8229600" cy="2667000"/>
          </a:xfrm>
        </p:spPr>
        <p:txBody>
          <a:bodyPr>
            <a:normAutofit/>
          </a:bodyPr>
          <a:lstStyle/>
          <a:p>
            <a:r>
              <a:rPr lang="en-US" b="1" dirty="0" smtClean="0"/>
              <a:t>Mean- The sum of the data divided by the number of items in the data set.</a:t>
            </a:r>
          </a:p>
          <a:p>
            <a:pPr marL="0" indent="0">
              <a:buNone/>
            </a:pPr>
            <a:r>
              <a:rPr lang="en-US" b="1" dirty="0" smtClean="0"/>
              <a:t>Ex 1:</a:t>
            </a:r>
          </a:p>
          <a:p>
            <a:pPr marL="0" indent="0">
              <a:buNone/>
            </a:pPr>
            <a:r>
              <a:rPr lang="en-US" b="1" dirty="0" smtClean="0"/>
              <a:t>22, 26, 15, 34, 35, 19, 24</a:t>
            </a:r>
            <a:endParaRPr lang="en-US" b="1" dirty="0"/>
          </a:p>
        </p:txBody>
      </p:sp>
      <p:sp>
        <p:nvSpPr>
          <p:cNvPr id="4" name="TextBox 3"/>
          <p:cNvSpPr txBox="1"/>
          <p:nvPr/>
        </p:nvSpPr>
        <p:spPr>
          <a:xfrm>
            <a:off x="304800" y="5181600"/>
            <a:ext cx="8610600" cy="1569660"/>
          </a:xfrm>
          <a:prstGeom prst="rect">
            <a:avLst/>
          </a:prstGeom>
          <a:noFill/>
        </p:spPr>
        <p:txBody>
          <a:bodyPr wrap="square" rtlCol="0">
            <a:spAutoFit/>
          </a:bodyPr>
          <a:lstStyle/>
          <a:p>
            <a:pPr algn="ctr"/>
            <a:r>
              <a:rPr lang="en-US" sz="3200" b="1" dirty="0" smtClean="0"/>
              <a:t>This is most useful when the data has no extreme values.</a:t>
            </a:r>
          </a:p>
          <a:p>
            <a:endParaRPr lang="en-US" sz="3200" dirty="0"/>
          </a:p>
        </p:txBody>
      </p:sp>
      <p:sp>
        <p:nvSpPr>
          <p:cNvPr id="5" name="TextBox 4"/>
          <p:cNvSpPr txBox="1"/>
          <p:nvPr/>
        </p:nvSpPr>
        <p:spPr>
          <a:xfrm>
            <a:off x="457200" y="3200400"/>
            <a:ext cx="7696200" cy="584775"/>
          </a:xfrm>
          <a:prstGeom prst="rect">
            <a:avLst/>
          </a:prstGeom>
          <a:noFill/>
        </p:spPr>
        <p:txBody>
          <a:bodyPr wrap="square" rtlCol="0">
            <a:spAutoFit/>
          </a:bodyPr>
          <a:lstStyle/>
          <a:p>
            <a:pPr algn="ctr"/>
            <a:r>
              <a:rPr lang="en-US" sz="3200" b="1" dirty="0" smtClean="0"/>
              <a:t>22+26+15+34+35+19+24 = 175</a:t>
            </a:r>
            <a:endParaRPr lang="en-US" sz="3200" b="1" dirty="0"/>
          </a:p>
        </p:txBody>
      </p:sp>
      <mc:AlternateContent xmlns:mc="http://schemas.openxmlformats.org/markup-compatibility/2006" xmlns:a14="http://schemas.microsoft.com/office/drawing/2010/main">
        <mc:Choice Requires="a14">
          <p:sp>
            <p:nvSpPr>
              <p:cNvPr id="6" name="TextBox 5"/>
              <p:cNvSpPr txBox="1"/>
              <p:nvPr/>
            </p:nvSpPr>
            <p:spPr>
              <a:xfrm>
                <a:off x="304800" y="3886200"/>
                <a:ext cx="8382000" cy="988284"/>
              </a:xfrm>
              <a:prstGeom prst="rect">
                <a:avLst/>
              </a:prstGeom>
              <a:noFill/>
            </p:spPr>
            <p:txBody>
              <a:bodyPr wrap="square" rtlCol="0">
                <a:spAutoFit/>
              </a:bodyPr>
              <a:lstStyle/>
              <a:p>
                <a:pPr algn="ctr"/>
                <a14:m>
                  <m:oMath xmlns:m="http://schemas.openxmlformats.org/officeDocument/2006/math">
                    <m:f>
                      <m:fPr>
                        <m:ctrlPr>
                          <a:rPr lang="en-US" sz="4000" b="1" i="1" smtClean="0">
                            <a:latin typeface="Cambria Math"/>
                          </a:rPr>
                        </m:ctrlPr>
                      </m:fPr>
                      <m:num>
                        <m:r>
                          <a:rPr lang="en-US" sz="4000" b="1" i="1" smtClean="0">
                            <a:latin typeface="Cambria Math"/>
                          </a:rPr>
                          <m:t>𝟏𝟕𝟓</m:t>
                        </m:r>
                      </m:num>
                      <m:den>
                        <m:r>
                          <a:rPr lang="en-US" sz="4000" b="1" i="1" smtClean="0">
                            <a:latin typeface="Cambria Math"/>
                          </a:rPr>
                          <m:t>𝟕</m:t>
                        </m:r>
                      </m:den>
                    </m:f>
                  </m:oMath>
                </a14:m>
                <a:r>
                  <a:rPr lang="en-US" sz="4000" b="1" dirty="0" smtClean="0"/>
                  <a:t> = 25</a:t>
                </a:r>
                <a:endParaRPr lang="en-US" sz="40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304800" y="3886200"/>
                <a:ext cx="8382000" cy="988284"/>
              </a:xfrm>
              <a:prstGeom prst="rect">
                <a:avLst/>
              </a:prstGeom>
              <a:blipFill rotWithShape="1">
                <a:blip r:embed="rId2"/>
                <a:stretch>
                  <a:fillRect b="-12963"/>
                </a:stretch>
              </a:blipFill>
            </p:spPr>
            <p:txBody>
              <a:bodyPr/>
              <a:lstStyle/>
              <a:p>
                <a:r>
                  <a:rPr lang="en-US">
                    <a:noFill/>
                  </a:rPr>
                  <a:t> </a:t>
                </a:r>
              </a:p>
            </p:txBody>
          </p:sp>
        </mc:Fallback>
      </mc:AlternateContent>
    </p:spTree>
    <p:extLst>
      <p:ext uri="{BB962C8B-B14F-4D97-AF65-F5344CB8AC3E}">
        <p14:creationId xmlns:p14="http://schemas.microsoft.com/office/powerpoint/2010/main" val="176742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t>Median</a:t>
            </a:r>
            <a:endParaRPr lang="en-US" b="1" dirty="0"/>
          </a:p>
        </p:txBody>
      </p:sp>
      <p:sp>
        <p:nvSpPr>
          <p:cNvPr id="3" name="Content Placeholder 2"/>
          <p:cNvSpPr>
            <a:spLocks noGrp="1"/>
          </p:cNvSpPr>
          <p:nvPr>
            <p:ph idx="1"/>
          </p:nvPr>
        </p:nvSpPr>
        <p:spPr>
          <a:xfrm>
            <a:off x="228600" y="609600"/>
            <a:ext cx="9144000" cy="1905000"/>
          </a:xfrm>
        </p:spPr>
        <p:txBody>
          <a:bodyPr/>
          <a:lstStyle/>
          <a:p>
            <a:pPr marL="0" indent="0">
              <a:buNone/>
            </a:pPr>
            <a:r>
              <a:rPr lang="en-US" b="1" u="sng" dirty="0" smtClean="0"/>
              <a:t>Median</a:t>
            </a:r>
            <a:r>
              <a:rPr lang="en-US" b="1" dirty="0" smtClean="0"/>
              <a:t>- the middle number of the data ordered from least to greatest, or the mean of the middle two numbers. </a:t>
            </a:r>
          </a:p>
        </p:txBody>
      </p:sp>
      <p:sp>
        <p:nvSpPr>
          <p:cNvPr id="4" name="Rectangle 3"/>
          <p:cNvSpPr/>
          <p:nvPr/>
        </p:nvSpPr>
        <p:spPr>
          <a:xfrm>
            <a:off x="0" y="5288340"/>
            <a:ext cx="9144000" cy="1569660"/>
          </a:xfrm>
          <a:prstGeom prst="rect">
            <a:avLst/>
          </a:prstGeom>
        </p:spPr>
        <p:txBody>
          <a:bodyPr wrap="square">
            <a:spAutoFit/>
          </a:bodyPr>
          <a:lstStyle/>
          <a:p>
            <a:pPr algn="ctr"/>
            <a:r>
              <a:rPr lang="en-US" sz="3200" b="1" dirty="0" smtClean="0"/>
              <a:t>This is most useful when the data has extreme values and there are no big gaps in the middle of the data.</a:t>
            </a:r>
            <a:endParaRPr lang="en-US" sz="3200" b="1" dirty="0"/>
          </a:p>
        </p:txBody>
      </p:sp>
      <p:sp>
        <p:nvSpPr>
          <p:cNvPr id="5" name="Rectangle 4"/>
          <p:cNvSpPr/>
          <p:nvPr/>
        </p:nvSpPr>
        <p:spPr>
          <a:xfrm>
            <a:off x="1524000" y="1981200"/>
            <a:ext cx="5943600" cy="1200329"/>
          </a:xfrm>
          <a:prstGeom prst="rect">
            <a:avLst/>
          </a:prstGeom>
        </p:spPr>
        <p:txBody>
          <a:bodyPr wrap="square">
            <a:spAutoFit/>
          </a:bodyPr>
          <a:lstStyle/>
          <a:p>
            <a:pPr algn="ctr"/>
            <a:r>
              <a:rPr lang="en-US" sz="3600" b="1" dirty="0" smtClean="0"/>
              <a:t>12, 42, 17, 25, 36,28, 20</a:t>
            </a:r>
          </a:p>
          <a:p>
            <a:pPr algn="ctr"/>
            <a:r>
              <a:rPr lang="en-US" sz="3600" b="1" dirty="0" smtClean="0"/>
              <a:t>12, 17, 20, 25, 28, 36, 42</a:t>
            </a:r>
            <a:endParaRPr lang="en-US" sz="3600" b="1" dirty="0"/>
          </a:p>
        </p:txBody>
      </p:sp>
      <p:cxnSp>
        <p:nvCxnSpPr>
          <p:cNvPr id="7" name="Straight Connector 6"/>
          <p:cNvCxnSpPr/>
          <p:nvPr/>
        </p:nvCxnSpPr>
        <p:spPr>
          <a:xfrm flipV="1">
            <a:off x="2209800" y="2590800"/>
            <a:ext cx="457200" cy="5701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248400" y="2554069"/>
            <a:ext cx="533400" cy="64633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895600" y="2554070"/>
            <a:ext cx="457200" cy="5701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562600" y="2554069"/>
            <a:ext cx="533400" cy="64633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505200" y="2554069"/>
            <a:ext cx="533400" cy="64633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876800" y="2554069"/>
            <a:ext cx="533400" cy="64633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4800" y="2438400"/>
            <a:ext cx="1066800" cy="584775"/>
          </a:xfrm>
          <a:prstGeom prst="rect">
            <a:avLst/>
          </a:prstGeom>
          <a:noFill/>
        </p:spPr>
        <p:txBody>
          <a:bodyPr wrap="square" rtlCol="0">
            <a:spAutoFit/>
          </a:bodyPr>
          <a:lstStyle/>
          <a:p>
            <a:r>
              <a:rPr lang="en-US" sz="3200" b="1" dirty="0" smtClean="0"/>
              <a:t>Ex 1:</a:t>
            </a:r>
            <a:endParaRPr lang="en-US" sz="3200" b="1" dirty="0"/>
          </a:p>
        </p:txBody>
      </p:sp>
      <p:sp>
        <p:nvSpPr>
          <p:cNvPr id="16" name="TextBox 15"/>
          <p:cNvSpPr txBox="1"/>
          <p:nvPr/>
        </p:nvSpPr>
        <p:spPr>
          <a:xfrm>
            <a:off x="304800" y="3581400"/>
            <a:ext cx="1066800" cy="584775"/>
          </a:xfrm>
          <a:prstGeom prst="rect">
            <a:avLst/>
          </a:prstGeom>
          <a:noFill/>
        </p:spPr>
        <p:txBody>
          <a:bodyPr wrap="square" rtlCol="0">
            <a:spAutoFit/>
          </a:bodyPr>
          <a:lstStyle/>
          <a:p>
            <a:r>
              <a:rPr lang="en-US" sz="3200" b="1" dirty="0" smtClean="0"/>
              <a:t>Ex 2:</a:t>
            </a:r>
            <a:endParaRPr lang="en-US" sz="3200" b="1" dirty="0"/>
          </a:p>
        </p:txBody>
      </p:sp>
      <p:sp>
        <p:nvSpPr>
          <p:cNvPr id="17" name="Rectangle 16"/>
          <p:cNvSpPr/>
          <p:nvPr/>
        </p:nvSpPr>
        <p:spPr>
          <a:xfrm>
            <a:off x="1600200" y="3505200"/>
            <a:ext cx="5943600" cy="646331"/>
          </a:xfrm>
          <a:prstGeom prst="rect">
            <a:avLst/>
          </a:prstGeom>
        </p:spPr>
        <p:txBody>
          <a:bodyPr wrap="square">
            <a:spAutoFit/>
          </a:bodyPr>
          <a:lstStyle/>
          <a:p>
            <a:pPr algn="ctr"/>
            <a:r>
              <a:rPr lang="en-US" sz="3600" b="1" dirty="0" smtClean="0"/>
              <a:t>3, 5, 6, 9, 13, 16  </a:t>
            </a:r>
            <a:endParaRPr lang="en-US" sz="3600" b="1" dirty="0"/>
          </a:p>
        </p:txBody>
      </p:sp>
      <p:cxnSp>
        <p:nvCxnSpPr>
          <p:cNvPr id="18" name="Straight Connector 17"/>
          <p:cNvCxnSpPr/>
          <p:nvPr/>
        </p:nvCxnSpPr>
        <p:spPr>
          <a:xfrm flipV="1">
            <a:off x="3429000" y="3544670"/>
            <a:ext cx="457200" cy="5701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971800" y="3581400"/>
            <a:ext cx="457200" cy="5701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953000" y="3544670"/>
            <a:ext cx="457200" cy="5701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638800" y="3581400"/>
            <a:ext cx="457200" cy="5701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3352800" y="4114800"/>
                <a:ext cx="228139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𝟔</m:t>
                      </m:r>
                      <m:r>
                        <a:rPr lang="en-US" sz="3200" b="1" i="1" smtClean="0">
                          <a:latin typeface="Cambria Math"/>
                        </a:rPr>
                        <m:t>+</m:t>
                      </m:r>
                      <m:r>
                        <a:rPr lang="en-US" sz="3200" b="1" i="1" smtClean="0">
                          <a:latin typeface="Cambria Math"/>
                        </a:rPr>
                        <m:t>𝟗</m:t>
                      </m:r>
                      <m:r>
                        <a:rPr lang="en-US" sz="3200" b="1" i="1" smtClean="0">
                          <a:latin typeface="Cambria Math"/>
                        </a:rPr>
                        <m:t>=</m:t>
                      </m:r>
                      <m:r>
                        <a:rPr lang="en-US" sz="3200" b="1" i="1" smtClean="0">
                          <a:latin typeface="Cambria Math"/>
                        </a:rPr>
                        <m:t>𝟏𝟓</m:t>
                      </m:r>
                    </m:oMath>
                  </m:oMathPara>
                </a14:m>
                <a:endParaRPr lang="en-US" sz="3200" b="1" dirty="0"/>
              </a:p>
            </p:txBody>
          </p:sp>
        </mc:Choice>
        <mc:Fallback xmlns="">
          <p:sp>
            <p:nvSpPr>
              <p:cNvPr id="22" name="TextBox 21"/>
              <p:cNvSpPr txBox="1">
                <a:spLocks noRot="1" noChangeAspect="1" noMove="1" noResize="1" noEditPoints="1" noAdjustHandles="1" noChangeArrowheads="1" noChangeShapeType="1" noTextEdit="1"/>
              </p:cNvSpPr>
              <p:nvPr/>
            </p:nvSpPr>
            <p:spPr>
              <a:xfrm>
                <a:off x="3352800" y="4114800"/>
                <a:ext cx="2281394" cy="58477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124200" y="4724400"/>
                <a:ext cx="268002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𝟏𝟓</m:t>
                      </m:r>
                      <m:r>
                        <a:rPr lang="en-US" sz="3200" b="1" i="1" smtClean="0">
                          <a:latin typeface="Cambria Math"/>
                          <a:ea typeface="Cambria Math"/>
                        </a:rPr>
                        <m:t>÷</m:t>
                      </m:r>
                      <m:r>
                        <a:rPr lang="en-US" sz="3200" b="1" i="1" smtClean="0">
                          <a:latin typeface="Cambria Math"/>
                          <a:ea typeface="Cambria Math"/>
                        </a:rPr>
                        <m:t>𝟐</m:t>
                      </m:r>
                      <m:r>
                        <a:rPr lang="en-US" sz="3200" b="1" i="1" smtClean="0">
                          <a:latin typeface="Cambria Math"/>
                          <a:ea typeface="Cambria Math"/>
                        </a:rPr>
                        <m:t>=</m:t>
                      </m:r>
                      <m:r>
                        <a:rPr lang="en-US" sz="3200" b="1" i="1" smtClean="0">
                          <a:latin typeface="Cambria Math"/>
                          <a:ea typeface="Cambria Math"/>
                        </a:rPr>
                        <m:t>𝟕</m:t>
                      </m:r>
                      <m:r>
                        <a:rPr lang="en-US" sz="3200" b="1" i="1" smtClean="0">
                          <a:latin typeface="Cambria Math"/>
                          <a:ea typeface="Cambria Math"/>
                        </a:rPr>
                        <m:t>.</m:t>
                      </m:r>
                      <m:r>
                        <a:rPr lang="en-US" sz="3200" b="1" i="1" smtClean="0">
                          <a:latin typeface="Cambria Math"/>
                          <a:ea typeface="Cambria Math"/>
                        </a:rPr>
                        <m:t>𝟓</m:t>
                      </m:r>
                    </m:oMath>
                  </m:oMathPara>
                </a14:m>
                <a:endParaRPr lang="en-US" sz="3200" b="1" dirty="0"/>
              </a:p>
            </p:txBody>
          </p:sp>
        </mc:Choice>
        <mc:Fallback xmlns="">
          <p:sp>
            <p:nvSpPr>
              <p:cNvPr id="23" name="TextBox 22"/>
              <p:cNvSpPr txBox="1">
                <a:spLocks noRot="1" noChangeAspect="1" noMove="1" noResize="1" noEditPoints="1" noAdjustHandles="1" noChangeArrowheads="1" noChangeShapeType="1" noTextEdit="1"/>
              </p:cNvSpPr>
              <p:nvPr/>
            </p:nvSpPr>
            <p:spPr>
              <a:xfrm>
                <a:off x="3124200" y="4724400"/>
                <a:ext cx="2680029" cy="584775"/>
              </a:xfrm>
              <a:prstGeom prst="rect">
                <a:avLst/>
              </a:prstGeom>
              <a:blipFill rotWithShape="1">
                <a:blip r:embed="rId3"/>
                <a:stretch>
                  <a:fillRect/>
                </a:stretch>
              </a:blipFill>
            </p:spPr>
            <p:txBody>
              <a:bodyPr/>
              <a:lstStyle/>
              <a:p>
                <a:r>
                  <a:rPr lang="en-US">
                    <a:noFill/>
                  </a:rPr>
                  <a:t> </a:t>
                </a:r>
              </a:p>
            </p:txBody>
          </p:sp>
        </mc:Fallback>
      </mc:AlternateContent>
      <p:sp>
        <p:nvSpPr>
          <p:cNvPr id="25" name="Rectangle 24"/>
          <p:cNvSpPr/>
          <p:nvPr/>
        </p:nvSpPr>
        <p:spPr>
          <a:xfrm>
            <a:off x="4952629" y="4730899"/>
            <a:ext cx="851599" cy="578698"/>
          </a:xfrm>
          <a:prstGeom prst="rect">
            <a:avLst/>
          </a:prstGeom>
          <a:noFill/>
          <a:ln w="38100">
            <a:solidFill>
              <a:srgbClr val="27C1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245244" y="2551330"/>
            <a:ext cx="553364" cy="578698"/>
          </a:xfrm>
          <a:prstGeom prst="rect">
            <a:avLst/>
          </a:prstGeom>
          <a:noFill/>
          <a:ln w="38100">
            <a:solidFill>
              <a:srgbClr val="27C1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598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par>
                                <p:cTn id="64" presetID="10" presetClass="entr" presetSubtype="0"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par>
                                <p:cTn id="67" presetID="10" presetClass="entr" presetSubtype="0" fill="hold"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5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500"/>
                                        <p:tgtEl>
                                          <p:spTgt spid="2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4"/>
                                        </p:tgtEl>
                                        <p:attrNameLst>
                                          <p:attrName>style.visibility</p:attrName>
                                        </p:attrNameLst>
                                      </p:cBhvr>
                                      <p:to>
                                        <p:strVal val="visible"/>
                                      </p:to>
                                    </p:set>
                                    <p:animEffect transition="in" filter="fade">
                                      <p:cBhvr>
                                        <p:cTn id="8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15" grpId="0"/>
      <p:bldP spid="16" grpId="0"/>
      <p:bldP spid="17" grpId="0"/>
      <p:bldP spid="22" grpId="0"/>
      <p:bldP spid="23" grpId="0"/>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a:bodyPr>
          <a:lstStyle/>
          <a:p>
            <a:r>
              <a:rPr lang="en-US" sz="2800" dirty="0" smtClean="0"/>
              <a:t>Unit 1 Lesson 1 Inv. 2 pg. 85 #3</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599" y="304800"/>
            <a:ext cx="6568881" cy="2667000"/>
          </a:xfrm>
        </p:spPr>
      </p:pic>
      <p:sp>
        <p:nvSpPr>
          <p:cNvPr id="5" name="TextBox 4"/>
          <p:cNvSpPr txBox="1"/>
          <p:nvPr/>
        </p:nvSpPr>
        <p:spPr>
          <a:xfrm>
            <a:off x="131928" y="2895600"/>
            <a:ext cx="8839200" cy="1384995"/>
          </a:xfrm>
          <a:prstGeom prst="rect">
            <a:avLst/>
          </a:prstGeom>
          <a:noFill/>
        </p:spPr>
        <p:txBody>
          <a:bodyPr wrap="square" rtlCol="0">
            <a:spAutoFit/>
          </a:bodyPr>
          <a:lstStyle/>
          <a:p>
            <a:r>
              <a:rPr lang="en-US" sz="2800" dirty="0" smtClean="0">
                <a:solidFill>
                  <a:srgbClr val="C00000"/>
                </a:solidFill>
                <a:latin typeface="Berlin Sans FB" pitchFamily="34" charset="0"/>
              </a:rPr>
              <a:t>a.) What is the position of the median when there are 40 values? Find the median of this set of values. Locate the median on the horizontal axis of the histogram.</a:t>
            </a:r>
            <a:endParaRPr lang="en-US" sz="2800" dirty="0">
              <a:solidFill>
                <a:srgbClr val="C00000"/>
              </a:solidFill>
              <a:latin typeface="Berlin Sans FB" pitchFamily="34" charset="0"/>
            </a:endParaRPr>
          </a:p>
        </p:txBody>
      </p:sp>
      <p:sp>
        <p:nvSpPr>
          <p:cNvPr id="6" name="Rectangle 5"/>
          <p:cNvSpPr/>
          <p:nvPr/>
        </p:nvSpPr>
        <p:spPr>
          <a:xfrm>
            <a:off x="131928" y="4724400"/>
            <a:ext cx="8839200" cy="1815882"/>
          </a:xfrm>
          <a:prstGeom prst="rect">
            <a:avLst/>
          </a:prstGeom>
        </p:spPr>
        <p:txBody>
          <a:bodyPr wrap="square">
            <a:spAutoFit/>
          </a:bodyPr>
          <a:lstStyle/>
          <a:p>
            <a:pPr algn="ctr"/>
            <a:r>
              <a:rPr lang="en-US" sz="2800" dirty="0" smtClean="0">
                <a:solidFill>
                  <a:srgbClr val="3366FF"/>
                </a:solidFill>
                <a:latin typeface="Berlin Sans FB" pitchFamily="34" charset="0"/>
              </a:rPr>
              <a:t>There are 40 values, so the median occurs at position (40 +1) / 2, OR halfway between the 20</a:t>
            </a:r>
            <a:r>
              <a:rPr lang="en-US" sz="2800" baseline="30000" dirty="0" smtClean="0">
                <a:solidFill>
                  <a:srgbClr val="3366FF"/>
                </a:solidFill>
                <a:latin typeface="Berlin Sans FB" pitchFamily="34" charset="0"/>
              </a:rPr>
              <a:t>th</a:t>
            </a:r>
            <a:r>
              <a:rPr lang="en-US" sz="2800" dirty="0" smtClean="0">
                <a:solidFill>
                  <a:srgbClr val="3366FF"/>
                </a:solidFill>
                <a:latin typeface="Berlin Sans FB" pitchFamily="34" charset="0"/>
              </a:rPr>
              <a:t> and 21</a:t>
            </a:r>
            <a:r>
              <a:rPr lang="en-US" sz="2800" baseline="30000" dirty="0" smtClean="0">
                <a:solidFill>
                  <a:srgbClr val="3366FF"/>
                </a:solidFill>
                <a:latin typeface="Berlin Sans FB" pitchFamily="34" charset="0"/>
              </a:rPr>
              <a:t>st</a:t>
            </a:r>
            <a:r>
              <a:rPr lang="en-US" sz="2800" dirty="0" smtClean="0">
                <a:solidFill>
                  <a:srgbClr val="3366FF"/>
                </a:solidFill>
                <a:latin typeface="Berlin Sans FB" pitchFamily="34" charset="0"/>
              </a:rPr>
              <a:t> values, which are 4 and 5. The median is 4.5 and is located on the boundary between the 4 bar and the 5 bar.</a:t>
            </a:r>
            <a:endParaRPr lang="en-US" sz="2800" dirty="0">
              <a:solidFill>
                <a:srgbClr val="3366FF"/>
              </a:solidFill>
              <a:latin typeface="Berlin Sans FB" pitchFamily="34" charset="0"/>
            </a:endParaRPr>
          </a:p>
        </p:txBody>
      </p:sp>
    </p:spTree>
    <p:extLst>
      <p:ext uri="{BB962C8B-B14F-4D97-AF65-F5344CB8AC3E}">
        <p14:creationId xmlns:p14="http://schemas.microsoft.com/office/powerpoint/2010/main" val="61337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a:bodyPr>
          <a:lstStyle/>
          <a:p>
            <a:r>
              <a:rPr lang="en-US" sz="2800" dirty="0" smtClean="0"/>
              <a:t>Unit 1 Lesson 1 Inv. 2 pg. 85 #3</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599" y="304800"/>
            <a:ext cx="6568881" cy="2667000"/>
          </a:xfrm>
        </p:spPr>
      </p:pic>
      <p:sp>
        <p:nvSpPr>
          <p:cNvPr id="5" name="TextBox 4"/>
          <p:cNvSpPr txBox="1"/>
          <p:nvPr/>
        </p:nvSpPr>
        <p:spPr>
          <a:xfrm>
            <a:off x="131928" y="2895600"/>
            <a:ext cx="8839200" cy="1384995"/>
          </a:xfrm>
          <a:prstGeom prst="rect">
            <a:avLst/>
          </a:prstGeom>
          <a:noFill/>
        </p:spPr>
        <p:txBody>
          <a:bodyPr wrap="square" rtlCol="0">
            <a:spAutoFit/>
          </a:bodyPr>
          <a:lstStyle/>
          <a:p>
            <a:r>
              <a:rPr lang="en-US" sz="2800" dirty="0">
                <a:solidFill>
                  <a:srgbClr val="00B050"/>
                </a:solidFill>
                <a:latin typeface="Berlin Sans FB" pitchFamily="34" charset="0"/>
              </a:rPr>
              <a:t>b</a:t>
            </a:r>
            <a:r>
              <a:rPr lang="en-US" sz="2800" dirty="0" smtClean="0">
                <a:solidFill>
                  <a:srgbClr val="00B050"/>
                </a:solidFill>
                <a:latin typeface="Berlin Sans FB" pitchFamily="34" charset="0"/>
              </a:rPr>
              <a:t>.) Find the area of the bars to the left of the median. Find the area of the bars to the right of the median. How can you use area to estimate the median from a histogram?</a:t>
            </a:r>
            <a:endParaRPr lang="en-US" sz="2800" dirty="0">
              <a:solidFill>
                <a:srgbClr val="00B050"/>
              </a:solidFill>
              <a:latin typeface="Berlin Sans FB" pitchFamily="34" charset="0"/>
            </a:endParaRPr>
          </a:p>
        </p:txBody>
      </p:sp>
      <p:sp>
        <p:nvSpPr>
          <p:cNvPr id="6" name="Rectangle 5"/>
          <p:cNvSpPr/>
          <p:nvPr/>
        </p:nvSpPr>
        <p:spPr>
          <a:xfrm>
            <a:off x="0" y="4724400"/>
            <a:ext cx="9144000" cy="1815882"/>
          </a:xfrm>
          <a:prstGeom prst="rect">
            <a:avLst/>
          </a:prstGeom>
        </p:spPr>
        <p:txBody>
          <a:bodyPr wrap="square">
            <a:spAutoFit/>
          </a:bodyPr>
          <a:lstStyle/>
          <a:p>
            <a:pPr algn="ctr"/>
            <a:r>
              <a:rPr lang="en-US" sz="2800" dirty="0" smtClean="0">
                <a:solidFill>
                  <a:srgbClr val="7030A0"/>
                </a:solidFill>
                <a:latin typeface="Berlin Sans FB" pitchFamily="34" charset="0"/>
              </a:rPr>
              <a:t>The area of the bars to the left of median is 20. The area of the bars to the right of median is 20. Estimate the value that divides the total area of the bars in half. (Note- doesn’t work this way- doesn’t always have two equal halves.)</a:t>
            </a:r>
            <a:endParaRPr lang="en-US" sz="2800" dirty="0">
              <a:solidFill>
                <a:srgbClr val="7030A0"/>
              </a:solidFill>
              <a:latin typeface="Berlin Sans FB" pitchFamily="34" charset="0"/>
            </a:endParaRPr>
          </a:p>
        </p:txBody>
      </p:sp>
    </p:spTree>
    <p:extLst>
      <p:ext uri="{BB962C8B-B14F-4D97-AF65-F5344CB8AC3E}">
        <p14:creationId xmlns:p14="http://schemas.microsoft.com/office/powerpoint/2010/main" val="317428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734</TotalTime>
  <Words>1849</Words>
  <Application>Microsoft Office PowerPoint</Application>
  <PresentationFormat>On-screen Show (4:3)</PresentationFormat>
  <Paragraphs>218</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Summary Statistics, Center, Spread, Range, Mean, and Median</vt:lpstr>
      <vt:lpstr>Summary Statistics</vt:lpstr>
      <vt:lpstr>Spread</vt:lpstr>
      <vt:lpstr>Range</vt:lpstr>
      <vt:lpstr>Center</vt:lpstr>
      <vt:lpstr>Mean</vt:lpstr>
      <vt:lpstr>Median</vt:lpstr>
      <vt:lpstr>Unit 1 Lesson 1 Inv. 2 pg. 85 #3</vt:lpstr>
      <vt:lpstr>Unit 1 Lesson 1 Inv. 2 pg. 85 #3</vt:lpstr>
      <vt:lpstr>Unit 1 Lesson 1 Inv. 2 pg. 85 #4</vt:lpstr>
      <vt:lpstr>Boxplots, IQR, Range, Outliers, Minimum/ Maximum</vt:lpstr>
      <vt:lpstr>Measure of Variation/Variability</vt:lpstr>
      <vt:lpstr>Box and Whisker Plots</vt:lpstr>
      <vt:lpstr>Quartiles</vt:lpstr>
      <vt:lpstr>PowerPoint Presentation</vt:lpstr>
      <vt:lpstr>Lower Quartile</vt:lpstr>
      <vt:lpstr>Upper Quartile</vt:lpstr>
      <vt:lpstr>Range</vt:lpstr>
      <vt:lpstr>Interquartile Range (IQR)</vt:lpstr>
      <vt:lpstr>Minimum Value</vt:lpstr>
      <vt:lpstr>Standard Deviation</vt:lpstr>
      <vt:lpstr>Standard Deviation pt. 2</vt:lpstr>
      <vt:lpstr>How to find SD in your Calc:</vt:lpstr>
      <vt:lpstr>Standard Deviation Practice</vt:lpstr>
      <vt:lpstr>PowerPoint Presentation</vt:lpstr>
      <vt:lpstr>PowerPoint Presentation</vt:lpstr>
      <vt:lpstr>Your Turn!</vt:lpstr>
      <vt:lpstr>PowerPoint Presentation</vt:lpstr>
      <vt:lpstr>PowerPoint Presentation</vt:lpstr>
      <vt:lpstr>Your Turn Again!</vt:lpstr>
      <vt:lpstr>Extra Practice!</vt:lpstr>
      <vt:lpstr>Unit 2: Lesson 2: Inv.1: pg. 106 #6</vt:lpstr>
      <vt:lpstr>Unit 2: Lesson 2: Inv.1: pg. 106 #6</vt:lpstr>
      <vt:lpstr>Unit 2: Lesson 2: Inv.1: pg. 106 #6</vt:lpstr>
      <vt:lpstr>Unit 2: Lesson 2: Inv.2: pg. 109 #2</vt:lpstr>
      <vt:lpstr>Unit 2: Lesson 2: Inv.2: pg. 109 #3</vt:lpstr>
      <vt:lpstr>Unit 2: Lesson 2: Inv.2: pg. 110 #4</vt:lpstr>
      <vt:lpstr>Unit 2: Lesson 2: Inv.2: pg. 110 #4</vt:lpstr>
      <vt:lpstr>Unit 2: Lesson 2: Inv.2: pg. 110 #4</vt:lpstr>
      <vt:lpstr>Unit 2: Lesson 2: Inv.2: pg. 110 #4</vt:lpstr>
      <vt:lpstr>Unit 2: Lesson 2: Inv.2: pg. 110 #4</vt:lpstr>
    </vt:vector>
  </TitlesOfParts>
  <Company>Asheboro City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Boxplots, IQR, Range, Outliers, Standard Deviation</dc:title>
  <dc:creator>Tech User</dc:creator>
  <cp:lastModifiedBy>Tech User</cp:lastModifiedBy>
  <cp:revision>57</cp:revision>
  <dcterms:created xsi:type="dcterms:W3CDTF">2012-09-23T21:30:10Z</dcterms:created>
  <dcterms:modified xsi:type="dcterms:W3CDTF">2014-10-02T01:42:38Z</dcterms:modified>
</cp:coreProperties>
</file>